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vml" ContentType="application/vnd.openxmlformats-officedocument.vmlDrawing"/>
  <Default Extension="rels" ContentType="application/vnd.openxmlformats-package.relationships+xm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85" r:id="rId2"/>
    <p:sldId id="543" r:id="rId3"/>
    <p:sldId id="557" r:id="rId4"/>
    <p:sldId id="488" r:id="rId5"/>
    <p:sldId id="539" r:id="rId6"/>
    <p:sldId id="527" r:id="rId7"/>
    <p:sldId id="544" r:id="rId8"/>
    <p:sldId id="547" r:id="rId9"/>
    <p:sldId id="545" r:id="rId10"/>
    <p:sldId id="548" r:id="rId11"/>
    <p:sldId id="562" r:id="rId12"/>
    <p:sldId id="528" r:id="rId13"/>
    <p:sldId id="529" r:id="rId14"/>
    <p:sldId id="530" r:id="rId15"/>
    <p:sldId id="531" r:id="rId16"/>
    <p:sldId id="535" r:id="rId17"/>
    <p:sldId id="536" r:id="rId18"/>
    <p:sldId id="537" r:id="rId19"/>
    <p:sldId id="532" r:id="rId20"/>
    <p:sldId id="533" r:id="rId21"/>
    <p:sldId id="549" r:id="rId22"/>
    <p:sldId id="563" r:id="rId23"/>
    <p:sldId id="526" r:id="rId24"/>
    <p:sldId id="534" r:id="rId25"/>
    <p:sldId id="554" r:id="rId26"/>
    <p:sldId id="560" r:id="rId27"/>
    <p:sldId id="558" r:id="rId28"/>
    <p:sldId id="559" r:id="rId29"/>
    <p:sldId id="556" r:id="rId30"/>
    <p:sldId id="553" r:id="rId31"/>
    <p:sldId id="564" r:id="rId32"/>
    <p:sldId id="538" r:id="rId33"/>
    <p:sldId id="569" r:id="rId34"/>
    <p:sldId id="570" r:id="rId35"/>
    <p:sldId id="571" r:id="rId36"/>
    <p:sldId id="572" r:id="rId37"/>
    <p:sldId id="565" r:id="rId38"/>
    <p:sldId id="566" r:id="rId39"/>
    <p:sldId id="567" r:id="rId40"/>
    <p:sldId id="568" r:id="rId41"/>
    <p:sldId id="480" r:id="rId42"/>
    <p:sldId id="490" r:id="rId43"/>
    <p:sldId id="561" r:id="rId44"/>
    <p:sldId id="523" r:id="rId45"/>
  </p:sldIdLst>
  <p:sldSz cx="9144000" cy="6858000" type="screen4x3"/>
  <p:notesSz cx="6858000" cy="9144000"/>
  <p:custDataLst>
    <p:tags r:id="rId4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26" userDrawn="1">
          <p15:clr>
            <a:srgbClr val="A4A3A4"/>
          </p15:clr>
        </p15:guide>
        <p15:guide id="3" pos="5534" userDrawn="1">
          <p15:clr>
            <a:srgbClr val="A4A3A4"/>
          </p15:clr>
        </p15:guide>
        <p15:guide id="4" orient="horz" pos="3657"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47" autoAdjust="0"/>
    <p:restoredTop sz="89892" autoAdjust="0"/>
  </p:normalViewPr>
  <p:slideViewPr>
    <p:cSldViewPr>
      <p:cViewPr>
        <p:scale>
          <a:sx n="89" d="100"/>
          <a:sy n="89" d="100"/>
        </p:scale>
        <p:origin x="1480" y="672"/>
      </p:cViewPr>
      <p:guideLst>
        <p:guide pos="226"/>
        <p:guide pos="5534"/>
        <p:guide orient="horz" pos="3657"/>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noFill/>
              <a:ln>
                <a:noFill/>
              </a:ln>
              <a:effectLst/>
            </c:spPr>
          </c:dPt>
          <c:dPt>
            <c:idx val="2"/>
            <c:invertIfNegative val="0"/>
            <c:bubble3D val="0"/>
            <c:spPr>
              <a:noFill/>
              <a:ln>
                <a:noFill/>
              </a:ln>
              <a:effectLst/>
            </c:spPr>
          </c:dPt>
          <c:dPt>
            <c:idx val="3"/>
            <c:invertIfNegative val="0"/>
            <c:bubble3D val="0"/>
            <c:spPr>
              <a:noFill/>
              <a:ln>
                <a:noFill/>
              </a:ln>
              <a:effectLst/>
            </c:spPr>
          </c:dPt>
          <c:dPt>
            <c:idx val="4"/>
            <c:invertIfNegative val="0"/>
            <c:bubble3D val="0"/>
            <c:spPr>
              <a:noFill/>
              <a:ln>
                <a:noFill/>
              </a:ln>
              <a:effectLst/>
            </c:spPr>
          </c:dPt>
          <c:dPt>
            <c:idx val="5"/>
            <c:invertIfNegative val="0"/>
            <c:bubble3D val="0"/>
            <c:spPr>
              <a:noFill/>
              <a:ln>
                <a:noFill/>
              </a:ln>
              <a:effectLst/>
            </c:spPr>
          </c:dPt>
          <c:dPt>
            <c:idx val="7"/>
            <c:invertIfNegative val="0"/>
            <c:bubble3D val="0"/>
            <c:spPr>
              <a:noFill/>
              <a:ln>
                <a:noFill/>
              </a:ln>
              <a:effectLst/>
            </c:spPr>
          </c:dPt>
          <c:dPt>
            <c:idx val="8"/>
            <c:invertIfNegative val="0"/>
            <c:bubble3D val="0"/>
            <c:spPr>
              <a:noFill/>
              <a:ln>
                <a:noFill/>
              </a:ln>
              <a:effectLst/>
            </c:spPr>
          </c:dPt>
          <c:dLbls>
            <c:dLbl>
              <c:idx val="0"/>
              <c:layout>
                <c:manualLayout>
                  <c:x val="0.0"/>
                  <c:y val="-0.3015215491835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00173055621303053"/>
                  <c:y val="-0.283991226556644"/>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Sheet1!$B$2:$B$10</c:f>
              <c:numCache>
                <c:formatCode>General</c:formatCode>
                <c:ptCount val="9"/>
                <c:pt idx="0">
                  <c:v>1934.0</c:v>
                </c:pt>
                <c:pt idx="1">
                  <c:v>1932.0</c:v>
                </c:pt>
                <c:pt idx="2">
                  <c:v>1924.0</c:v>
                </c:pt>
                <c:pt idx="3">
                  <c:v>1857.0</c:v>
                </c:pt>
                <c:pt idx="4">
                  <c:v>1841.0</c:v>
                </c:pt>
                <c:pt idx="5">
                  <c:v>1824.0</c:v>
                </c:pt>
                <c:pt idx="6">
                  <c:v>1824.0</c:v>
                </c:pt>
                <c:pt idx="7">
                  <c:v>1775.0</c:v>
                </c:pt>
                <c:pt idx="8">
                  <c:v>1427.0</c:v>
                </c:pt>
              </c:numCache>
            </c:numRef>
          </c:val>
        </c:ser>
        <c:ser>
          <c:idx val="1"/>
          <c:order val="1"/>
          <c:tx>
            <c:strRef>
              <c:f>Sheet1!$C$1</c:f>
              <c:strCache>
                <c:ptCount val="1"/>
                <c:pt idx="0">
                  <c:v>Series 2</c:v>
                </c:pt>
              </c:strCache>
            </c:strRef>
          </c:tx>
          <c:spPr>
            <a:solidFill>
              <a:schemeClr val="accent2"/>
            </a:solidFill>
            <a:ln>
              <a:noFill/>
            </a:ln>
            <a:effectLst/>
          </c:spPr>
          <c:invertIfNegative val="0"/>
          <c:dLbls>
            <c:dLbl>
              <c:idx val="0"/>
              <c:delete val="1"/>
              <c:extLst>
                <c:ext xmlns:c15="http://schemas.microsoft.com/office/drawing/2012/chart" uri="{CE6537A1-D6FC-4f65-9D91-7224C49458BB}"/>
              </c:extLst>
            </c:dLbl>
            <c:dLbl>
              <c:idx val="1"/>
              <c:layout>
                <c:manualLayout>
                  <c:x val="-3.17264973983567E-17"/>
                  <c:y val="-0.0455788388300787"/>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
                  <c:y val="-0.0385667097792974"/>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6.34529947967134E-17"/>
                  <c:y val="-0.0385667097792974"/>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6.34529947967134E-17"/>
                  <c:y val="-0.0315545807285161"/>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173055621303065"/>
                  <c:y val="-0.0455788388300787"/>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layout>
                <c:manualLayout>
                  <c:x val="-1.26905989593427E-16"/>
                  <c:y val="-0.0525909678808601"/>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1.26905989593427E-16"/>
                  <c:y val="-0.077133419558594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Sheet1!$C$2:$C$10</c:f>
              <c:numCache>
                <c:formatCode>General</c:formatCode>
                <c:ptCount val="9"/>
                <c:pt idx="0">
                  <c:v>0.0</c:v>
                </c:pt>
                <c:pt idx="1">
                  <c:v>2.0</c:v>
                </c:pt>
                <c:pt idx="2">
                  <c:v>8.0</c:v>
                </c:pt>
                <c:pt idx="3">
                  <c:v>67.0</c:v>
                </c:pt>
                <c:pt idx="4">
                  <c:v>16.0</c:v>
                </c:pt>
                <c:pt idx="5">
                  <c:v>17.0</c:v>
                </c:pt>
                <c:pt idx="6">
                  <c:v>0.0</c:v>
                </c:pt>
                <c:pt idx="7">
                  <c:v>49.0</c:v>
                </c:pt>
                <c:pt idx="8">
                  <c:v>348.0</c:v>
                </c:pt>
              </c:numCache>
            </c:numRef>
          </c:val>
        </c:ser>
        <c:ser>
          <c:idx val="2"/>
          <c:order val="2"/>
          <c:tx>
            <c:strRef>
              <c:f>Sheet1!$D$1</c:f>
              <c:strCache>
                <c:ptCount val="1"/>
                <c:pt idx="0">
                  <c:v>Column1</c:v>
                </c:pt>
              </c:strCache>
            </c:strRef>
          </c:tx>
          <c:spPr>
            <a:solidFill>
              <a:schemeClr val="accent3"/>
            </a:solidFill>
            <a:ln>
              <a:noFill/>
            </a:ln>
            <a:effectLst/>
          </c:spPr>
          <c:invertIfNegative val="0"/>
          <c:cat>
            <c:strRef>
              <c:f>Sheet1!$A$2:$A$10</c:f>
              <c:strCache>
                <c:ptCount val="9"/>
                <c:pt idx="0">
                  <c:v>Total</c:v>
                </c:pt>
                <c:pt idx="1">
                  <c:v>ID + target</c:v>
                </c:pt>
                <c:pt idx="2">
                  <c:v>One factor</c:v>
                </c:pt>
                <c:pt idx="3">
                  <c:v>Boolean</c:v>
                </c:pt>
                <c:pt idx="4">
                  <c:v>Date</c:v>
                </c:pt>
                <c:pt idx="5">
                  <c:v>String</c:v>
                </c:pt>
                <c:pt idx="6">
                  <c:v>Numerical</c:v>
                </c:pt>
                <c:pt idx="7">
                  <c:v>|Cor| = 1</c:v>
                </c:pt>
                <c:pt idx="8">
                  <c:v>Factor data</c:v>
                </c:pt>
              </c:strCache>
            </c:strRef>
          </c:cat>
          <c:val>
            <c:numRef>
              <c:f>Sheet1!$D$2:$D$10</c:f>
              <c:numCache>
                <c:formatCode>General</c:formatCode>
                <c:ptCount val="9"/>
              </c:numCache>
            </c:numRef>
          </c:val>
        </c:ser>
        <c:dLbls>
          <c:showLegendKey val="0"/>
          <c:showVal val="0"/>
          <c:showCatName val="0"/>
          <c:showSerName val="0"/>
          <c:showPercent val="0"/>
          <c:showBubbleSize val="0"/>
        </c:dLbls>
        <c:gapWidth val="150"/>
        <c:overlap val="100"/>
        <c:axId val="1713912288"/>
        <c:axId val="1713914576"/>
      </c:barChart>
      <c:catAx>
        <c:axId val="171391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713914576"/>
        <c:crosses val="autoZero"/>
        <c:auto val="1"/>
        <c:lblAlgn val="ctr"/>
        <c:lblOffset val="100"/>
        <c:noMultiLvlLbl val="0"/>
      </c:catAx>
      <c:valAx>
        <c:axId val="1713914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713912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Tabelle1!$A$2:$A$8</c:f>
              <c:strCache>
                <c:ptCount val="7"/>
                <c:pt idx="0">
                  <c:v>Bayes Classification</c:v>
                </c:pt>
                <c:pt idx="1">
                  <c:v>Random Forest</c:v>
                </c:pt>
                <c:pt idx="2">
                  <c:v>Deep Learning</c:v>
                </c:pt>
                <c:pt idx="3">
                  <c:v>Support Vector Machines</c:v>
                </c:pt>
                <c:pt idx="4">
                  <c:v>Neural Networks</c:v>
                </c:pt>
                <c:pt idx="5">
                  <c:v>Trees</c:v>
                </c:pt>
                <c:pt idx="6">
                  <c:v>Regression</c:v>
                </c:pt>
              </c:strCache>
            </c:strRef>
          </c:cat>
          <c:val>
            <c:numRef>
              <c:f>Tabelle1!$B$2:$B$8</c:f>
              <c:numCache>
                <c:formatCode>General</c:formatCode>
                <c:ptCount val="7"/>
                <c:pt idx="0">
                  <c:v>127.0</c:v>
                </c:pt>
                <c:pt idx="1">
                  <c:v>196.0</c:v>
                </c:pt>
                <c:pt idx="2">
                  <c:v>345.0</c:v>
                </c:pt>
                <c:pt idx="3">
                  <c:v>503.0</c:v>
                </c:pt>
                <c:pt idx="4">
                  <c:v>999.0</c:v>
                </c:pt>
                <c:pt idx="5">
                  <c:v>1350.0</c:v>
                </c:pt>
                <c:pt idx="6">
                  <c:v>1591.0</c:v>
                </c:pt>
              </c:numCache>
            </c:numRef>
          </c:val>
        </c:ser>
        <c:dLbls>
          <c:showLegendKey val="0"/>
          <c:showVal val="0"/>
          <c:showCatName val="0"/>
          <c:showSerName val="0"/>
          <c:showPercent val="0"/>
          <c:showBubbleSize val="0"/>
        </c:dLbls>
        <c:gapWidth val="182"/>
        <c:axId val="1714696576"/>
        <c:axId val="1714698624"/>
      </c:barChart>
      <c:catAx>
        <c:axId val="1714696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698624"/>
        <c:crosses val="autoZero"/>
        <c:auto val="1"/>
        <c:lblAlgn val="ctr"/>
        <c:lblOffset val="100"/>
        <c:noMultiLvlLbl val="0"/>
      </c:catAx>
      <c:valAx>
        <c:axId val="1714698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696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06.01.17</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06.01.17</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13</a:t>
            </a:fld>
            <a:endParaRPr lang="de-DE" dirty="0"/>
          </a:p>
        </p:txBody>
      </p:sp>
    </p:spTree>
    <p:extLst>
      <p:ext uri="{BB962C8B-B14F-4D97-AF65-F5344CB8AC3E}">
        <p14:creationId xmlns:p14="http://schemas.microsoft.com/office/powerpoint/2010/main" val="46314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Loss</a:t>
            </a:r>
            <a:r>
              <a:rPr lang="en-US" baseline="0" dirty="0" smtClean="0"/>
              <a:t> controls predictive power,</a:t>
            </a:r>
          </a:p>
          <a:p>
            <a:r>
              <a:rPr lang="en-US" dirty="0" smtClean="0"/>
              <a:t>Complexity prevents</a:t>
            </a:r>
            <a:r>
              <a:rPr lang="en-US" baseline="0" dirty="0" smtClean="0"/>
              <a:t> overfitting</a:t>
            </a:r>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36</a:t>
            </a:fld>
            <a:endParaRPr lang="de-DE" dirty="0"/>
          </a:p>
        </p:txBody>
      </p:sp>
    </p:spTree>
    <p:extLst>
      <p:ext uri="{BB962C8B-B14F-4D97-AF65-F5344CB8AC3E}">
        <p14:creationId xmlns:p14="http://schemas.microsoft.com/office/powerpoint/2010/main" val="809035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P(TP)=</a:t>
            </a:r>
            <a:r>
              <a:rPr lang="en-US" sz="1200" i="1" kern="1200" dirty="0" smtClean="0">
                <a:solidFill>
                  <a:schemeClr val="tx1"/>
                </a:solidFill>
                <a:effectLst/>
                <a:latin typeface="+mn-lt"/>
                <a:ea typeface="+mn-ea"/>
                <a:cs typeface="+mn-cs"/>
              </a:rPr>
              <a:t>probability of detection</a:t>
            </a:r>
            <a:r>
              <a:rPr lang="en-US" sz="1200" i="1" kern="1200" baseline="0" dirty="0" smtClean="0">
                <a:solidFill>
                  <a:schemeClr val="tx1"/>
                </a:solidFill>
                <a:effectLst/>
                <a:latin typeface="+mn-lt"/>
                <a:ea typeface="+mn-ea"/>
                <a:cs typeface="+mn-cs"/>
              </a:rPr>
              <a:t>, sensitivity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AUC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equal to the probability that a classifier will rank a randomly chosen positive instance higher than a randomly chosen negative one (assuming 'positive' ranks higher than 'negative')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FFBBB1-C8EB-4E56-B1DB-58475CA8EC6C}" type="slidenum">
              <a:rPr lang="de-DE" smtClean="0"/>
              <a:pPr/>
              <a:t>38</a:t>
            </a:fld>
            <a:endParaRPr lang="de-DE" dirty="0"/>
          </a:p>
        </p:txBody>
      </p:sp>
    </p:spTree>
    <p:extLst>
      <p:ext uri="{BB962C8B-B14F-4D97-AF65-F5344CB8AC3E}">
        <p14:creationId xmlns:p14="http://schemas.microsoft.com/office/powerpoint/2010/main" val="175294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44</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de-DE" dirty="0" smtClean="0"/>
              <a:t>Title</a:t>
            </a:r>
            <a:endParaRPr lang="de-DE" dirty="0"/>
          </a:p>
        </p:txBody>
      </p:sp>
    </p:spTree>
    <p:extLst>
      <p:ext uri="{BB962C8B-B14F-4D97-AF65-F5344CB8AC3E}">
        <p14:creationId xmlns:p14="http://schemas.microsoft.com/office/powerpoint/2010/main" val="338328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vmlDrawing" Target="../drawings/vmlDrawing1.vml"/><Relationship Id="rId17" Type="http://schemas.openxmlformats.org/officeDocument/2006/relationships/tags" Target="../tags/tag2.xml"/><Relationship Id="rId18" Type="http://schemas.openxmlformats.org/officeDocument/2006/relationships/oleObject" Target="../embeddings/oleObject1.bin"/><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7"/>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5" name="think-cell Folie" r:id="rId18" imgW="344" imgH="341" progId="TCLayout.ActiveDocument.1">
                  <p:embed/>
                </p:oleObj>
              </mc:Choice>
              <mc:Fallback>
                <p:oleObj name="think-cell Folie" r:id="rId18" imgW="344" imgH="341"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Final Presentation AML-R</a:t>
            </a:r>
          </a:p>
          <a:p>
            <a:pPr>
              <a:spcAft>
                <a:spcPts val="300"/>
              </a:spcAft>
            </a:pPr>
            <a:r>
              <a:rPr lang="de-DE" sz="1100" b="0" cap="none" baseline="0" noProof="0" dirty="0" smtClean="0">
                <a:solidFill>
                  <a:schemeClr val="bg1"/>
                </a:solidFill>
                <a:latin typeface="Trebuchet MS" pitchFamily="34" charset="0"/>
              </a:rPr>
              <a:t>Marcus Cramer, Markus </a:t>
            </a:r>
            <a:r>
              <a:rPr lang="de-DE" sz="1100" b="0" cap="none" baseline="0" noProof="0" dirty="0" err="1" smtClean="0">
                <a:solidFill>
                  <a:schemeClr val="bg1"/>
                </a:solidFill>
                <a:latin typeface="Trebuchet MS" pitchFamily="34" charset="0"/>
              </a:rPr>
              <a:t>Heuchert</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2017-01-17</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 id="2147483665" r:id="rId14"/>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1"/>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1"/>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1"/>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1"/>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years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years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FOR different </a:t>
            </a:r>
            <a:r>
              <a:rPr lang="de-DE" dirty="0" err="1" smtClean="0"/>
              <a:t>Years</a:t>
            </a:r>
            <a:endParaRPr lang="en-US"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000" y="3825044"/>
            <a:ext cx="2520000" cy="2222956"/>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00" y="1728000"/>
            <a:ext cx="2520000" cy="224106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000" y="3825044"/>
            <a:ext cx="2520000" cy="2222956"/>
          </a:xfrm>
          <a:prstGeom prst="rect">
            <a:avLst/>
          </a:prstGeom>
        </p:spPr>
      </p:pic>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630" y="1728000"/>
            <a:ext cx="2520000" cy="2097044"/>
          </a:xfrm>
          <a:prstGeom prst="rect">
            <a:avLst/>
          </a:prstGeom>
        </p:spPr>
      </p:pic>
    </p:spTree>
    <p:extLst>
      <p:ext uri="{BB962C8B-B14F-4D97-AF65-F5344CB8AC3E}">
        <p14:creationId xmlns:p14="http://schemas.microsoft.com/office/powerpoint/2010/main" val="291172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sp>
        <p:nvSpPr>
          <p:cNvPr id="2" name="Rectangle 1"/>
          <p:cNvSpPr/>
          <p:nvPr/>
        </p:nvSpPr>
        <p:spPr>
          <a:xfrm>
            <a:off x="371722"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understanding</a:t>
            </a:r>
            <a:endParaRPr lang="en-US" dirty="0"/>
          </a:p>
        </p:txBody>
      </p:sp>
      <p:sp>
        <p:nvSpPr>
          <p:cNvPr id="16" name="Rectangle 15"/>
          <p:cNvSpPr/>
          <p:nvPr/>
        </p:nvSpPr>
        <p:spPr>
          <a:xfrm>
            <a:off x="2068359" y="1700212"/>
            <a:ext cx="1626198" cy="8646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cleaning</a:t>
            </a:r>
            <a:endParaRPr lang="en-US" dirty="0"/>
          </a:p>
        </p:txBody>
      </p:sp>
      <p:sp>
        <p:nvSpPr>
          <p:cNvPr id="17" name="Rectangle 16"/>
          <p:cNvSpPr/>
          <p:nvPr/>
        </p:nvSpPr>
        <p:spPr>
          <a:xfrm>
            <a:off x="3764996"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Value imputation</a:t>
            </a:r>
            <a:endParaRPr lang="en-US" dirty="0"/>
          </a:p>
        </p:txBody>
      </p:sp>
      <p:sp>
        <p:nvSpPr>
          <p:cNvPr id="18" name="Rectangle 17"/>
          <p:cNvSpPr/>
          <p:nvPr/>
        </p:nvSpPr>
        <p:spPr>
          <a:xfrm>
            <a:off x="5461633" y="1706476"/>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Machine learning approaches</a:t>
            </a:r>
            <a:endParaRPr lang="en-US" dirty="0"/>
          </a:p>
        </p:txBody>
      </p:sp>
      <p:sp>
        <p:nvSpPr>
          <p:cNvPr id="19" name="Rectangle 18"/>
          <p:cNvSpPr/>
          <p:nvPr/>
        </p:nvSpPr>
        <p:spPr>
          <a:xfrm>
            <a:off x="7158270"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Results</a:t>
            </a:r>
            <a:endParaRPr lang="en-US" dirty="0"/>
          </a:p>
        </p:txBody>
      </p:sp>
      <p:pic>
        <p:nvPicPr>
          <p:cNvPr id="9" name="Picture Placeholder 5"/>
          <p:cNvPicPr>
            <a:picLocks noChangeAspect="1"/>
          </p:cNvPicPr>
          <p:nvPr/>
        </p:nvPicPr>
        <p:blipFill rotWithShape="1">
          <a:blip r:embed="rId2" cstate="hqprint">
            <a:extLst>
              <a:ext uri="{28A0092B-C50C-407E-A947-70E740481C1C}">
                <a14:useLocalDpi xmlns:a14="http://schemas.microsoft.com/office/drawing/2010/main"/>
              </a:ext>
            </a:extLst>
          </a:blip>
          <a:srcRect l="-134"/>
          <a:stretch/>
        </p:blipFill>
        <p:spPr>
          <a:xfrm>
            <a:off x="384311" y="2564904"/>
            <a:ext cx="8400157" cy="2838868"/>
          </a:xfrm>
          <a:prstGeom prst="rect">
            <a:avLst/>
          </a:prstGeom>
        </p:spPr>
      </p:pic>
    </p:spTree>
    <p:extLst>
      <p:ext uri="{BB962C8B-B14F-4D97-AF65-F5344CB8AC3E}">
        <p14:creationId xmlns:p14="http://schemas.microsoft.com/office/powerpoint/2010/main" val="1476964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5" name="Content Placeholder 4"/>
          <p:cNvPicPr>
            <a:picLocks noGrp="1" noChangeAspect="1"/>
          </p:cNvPicPr>
          <p:nvPr>
            <p:ph sz="quarter" idx="17"/>
          </p:nvPr>
        </p:nvPicPr>
        <p:blipFill>
          <a:blip r:embed="rId4" cstate="print">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5" name="Content Placeholder 4"/>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r>
                <a:rPr lang="en-US" sz="1400" b="1" baseline="30000" dirty="0" smtClean="0"/>
                <a:t>1</a:t>
              </a:r>
              <a:endParaRPr lang="en-US" sz="1400" b="1" baseline="30000" dirty="0"/>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357. </a:t>
            </a:r>
            <a:r>
              <a:rPr lang="de-DE" sz="1400" dirty="0" err="1" smtClean="0"/>
              <a:t>and</a:t>
            </a:r>
            <a:r>
              <a:rPr lang="de-DE" sz="1400" dirty="0" smtClean="0"/>
              <a:t> </a:t>
            </a:r>
            <a:r>
              <a:rPr lang="de-DE" sz="1400" dirty="0" err="1" smtClean="0"/>
              <a:t>the</a:t>
            </a:r>
            <a:r>
              <a:rPr lang="de-DE" sz="1400" dirty="0" smtClean="0"/>
              <a:t> 358.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1-357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p:cNvSpPr>
            <a:spLocks noGrp="1"/>
          </p:cNvSpPr>
          <p:nvPr>
            <p:ph sz="quarter" idx="17"/>
          </p:nvPr>
        </p:nvSpPr>
        <p:spPr>
          <a:xfrm>
            <a:off x="377825" y="5831815"/>
            <a:ext cx="8353600" cy="264185"/>
          </a:xfrm>
        </p:spPr>
        <p:txBody>
          <a:bodyPr/>
          <a:lstStyle/>
          <a:p>
            <a:r>
              <a:rPr lang="en-US" dirty="0" smtClean="0"/>
              <a:t>1) Where the number of unique </a:t>
            </a:r>
            <a:r>
              <a:rPr lang="en-US" smtClean="0"/>
              <a:t>values is less than 101</a:t>
            </a:r>
            <a:endParaRPr lang="en-US" dirty="0"/>
          </a:p>
        </p:txBody>
      </p:sp>
    </p:spTree>
    <p:extLst>
      <p:ext uri="{BB962C8B-B14F-4D97-AF65-F5344CB8AC3E}">
        <p14:creationId xmlns:p14="http://schemas.microsoft.com/office/powerpoint/2010/main" val="159991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348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348 and 349, it seems reasonable that out of the 348 attributes with the lowest variances, the attributes with the lowest number of unique values are categorical. All these attributes have less than 23 unique values.</a:t>
            </a:r>
            <a:endParaRPr lang="en-US" dirty="0"/>
          </a:p>
        </p:txBody>
      </p:sp>
      <p:sp>
        <p:nvSpPr>
          <p:cNvPr id="5" name="Content Placeholder 4"/>
          <p:cNvSpPr>
            <a:spLocks noGrp="1"/>
          </p:cNvSpPr>
          <p:nvPr>
            <p:ph sz="quarter" idx="17"/>
          </p:nvPr>
        </p:nvSpPr>
        <p:spPr/>
        <p:txBody>
          <a:bodyPr/>
          <a:lstStyle/>
          <a:p>
            <a:endParaRPr lang="en-US" dirty="0"/>
          </a:p>
        </p:txBody>
      </p:sp>
    </p:spTree>
    <p:extLst>
      <p:ext uri="{BB962C8B-B14F-4D97-AF65-F5344CB8AC3E}">
        <p14:creationId xmlns:p14="http://schemas.microsoft.com/office/powerpoint/2010/main" val="58344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Number of unique values for strings differs greatly</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348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pic>
        <p:nvPicPr>
          <p:cNvPr id="6" name="Content Placeholder 5"/>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648000" y="1872000"/>
            <a:ext cx="3240000" cy="3240000"/>
          </a:xfrm>
        </p:spPr>
      </p:pic>
      <p:sp>
        <p:nvSpPr>
          <p:cNvPr id="2" name="Content Placeholder 1"/>
          <p:cNvSpPr>
            <a:spLocks noGrp="1"/>
          </p:cNvSpPr>
          <p:nvPr>
            <p:ph sz="quarter" idx="17"/>
          </p:nvPr>
        </p:nvSpPr>
        <p:spPr/>
        <p:txBody>
          <a:bodyPr/>
          <a:lstStyle/>
          <a:p>
            <a:endParaRPr lang="en-US"/>
          </a:p>
        </p:txBody>
      </p:sp>
      <p:sp>
        <p:nvSpPr>
          <p:cNvPr id="19" name="Oval 18"/>
          <p:cNvSpPr/>
          <p:nvPr/>
        </p:nvSpPr>
        <p:spPr>
          <a:xfrm>
            <a:off x="1511660" y="2008585"/>
            <a:ext cx="421058" cy="264455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930802" y="2456022"/>
            <a:ext cx="972108" cy="369332"/>
          </a:xfrm>
          <a:prstGeom prst="rect">
            <a:avLst/>
          </a:prstGeom>
          <a:noFill/>
        </p:spPr>
        <p:txBody>
          <a:bodyPr wrap="square" rtlCol="0">
            <a:spAutoFit/>
          </a:bodyPr>
          <a:lstStyle/>
          <a:p>
            <a:r>
              <a:rPr lang="en-US" dirty="0" smtClean="0"/>
              <a:t>Cities</a:t>
            </a:r>
            <a:endParaRPr lang="en-US" dirty="0"/>
          </a:p>
        </p:txBody>
      </p:sp>
      <p:sp>
        <p:nvSpPr>
          <p:cNvPr id="21" name="Oval 20"/>
          <p:cNvSpPr/>
          <p:nvPr/>
        </p:nvSpPr>
        <p:spPr>
          <a:xfrm>
            <a:off x="2051720" y="4401108"/>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051720" y="3708568"/>
            <a:ext cx="972108" cy="646331"/>
          </a:xfrm>
          <a:prstGeom prst="rect">
            <a:avLst/>
          </a:prstGeom>
          <a:noFill/>
        </p:spPr>
        <p:txBody>
          <a:bodyPr wrap="square" rtlCol="0">
            <a:spAutoFit/>
          </a:bodyPr>
          <a:lstStyle/>
          <a:p>
            <a:r>
              <a:rPr lang="en-US" dirty="0" smtClean="0"/>
              <a:t>US states</a:t>
            </a:r>
            <a:endParaRPr lang="en-US" dirty="0"/>
          </a:p>
        </p:txBody>
      </p:sp>
      <p:sp>
        <p:nvSpPr>
          <p:cNvPr id="23" name="Oval 22"/>
          <p:cNvSpPr/>
          <p:nvPr/>
        </p:nvSpPr>
        <p:spPr>
          <a:xfrm>
            <a:off x="2900342" y="4113076"/>
            <a:ext cx="411518" cy="57392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88412" y="4355427"/>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203962" y="3588297"/>
            <a:ext cx="1532660" cy="646331"/>
          </a:xfrm>
          <a:prstGeom prst="rect">
            <a:avLst/>
          </a:prstGeom>
          <a:noFill/>
        </p:spPr>
        <p:txBody>
          <a:bodyPr wrap="square" rtlCol="0">
            <a:spAutoFit/>
          </a:bodyPr>
          <a:lstStyle/>
          <a:p>
            <a:r>
              <a:rPr lang="en-US" smtClean="0"/>
              <a:t>Job descriptions</a:t>
            </a:r>
            <a:endParaRPr lang="en-US" dirty="0"/>
          </a:p>
        </p:txBody>
      </p:sp>
      <p:cxnSp>
        <p:nvCxnSpPr>
          <p:cNvPr id="27" name="Straight Arrow Connector 26"/>
          <p:cNvCxnSpPr/>
          <p:nvPr/>
        </p:nvCxnSpPr>
        <p:spPr>
          <a:xfrm flipV="1">
            <a:off x="2771800" y="2312876"/>
            <a:ext cx="1224136"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67944" y="2008585"/>
            <a:ext cx="2916324" cy="923330"/>
          </a:xfrm>
          <a:prstGeom prst="rect">
            <a:avLst/>
          </a:prstGeom>
          <a:noFill/>
        </p:spPr>
        <p:txBody>
          <a:bodyPr wrap="square" rtlCol="0">
            <a:spAutoFit/>
          </a:bodyPr>
          <a:lstStyle/>
          <a:p>
            <a:r>
              <a:rPr lang="en-US" dirty="0" smtClean="0"/>
              <a:t>Too detailed, high chance of overfitting (and </a:t>
            </a:r>
            <a:r>
              <a:rPr lang="en-US" smtClean="0"/>
              <a:t>already included in US states)</a:t>
            </a:r>
            <a:endParaRPr lang="en-US"/>
          </a:p>
        </p:txBody>
      </p:sp>
      <p:cxnSp>
        <p:nvCxnSpPr>
          <p:cNvPr id="29" name="Straight Arrow Connector 28"/>
          <p:cNvCxnSpPr/>
          <p:nvPr/>
        </p:nvCxnSpPr>
        <p:spPr>
          <a:xfrm flipV="1">
            <a:off x="3888000" y="3561970"/>
            <a:ext cx="683999" cy="340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5817" y="3058207"/>
            <a:ext cx="2916324" cy="646331"/>
          </a:xfrm>
          <a:prstGeom prst="rect">
            <a:avLst/>
          </a:prstGeom>
          <a:noFill/>
        </p:spPr>
        <p:txBody>
          <a:bodyPr wrap="square" rtlCol="0">
            <a:spAutoFit/>
          </a:bodyPr>
          <a:lstStyle/>
          <a:p>
            <a:r>
              <a:rPr lang="en-US" dirty="0" smtClean="0"/>
              <a:t>Too detailed, high chance of overfitting)</a:t>
            </a:r>
            <a:endParaRPr lang="en-US" dirty="0"/>
          </a:p>
        </p:txBody>
      </p:sp>
      <p:sp>
        <p:nvSpPr>
          <p:cNvPr id="32" name="Oval 31"/>
          <p:cNvSpPr/>
          <p:nvPr/>
        </p:nvSpPr>
        <p:spPr>
          <a:xfrm>
            <a:off x="1727684" y="4437112"/>
            <a:ext cx="411518" cy="3579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2" idx="5"/>
          </p:cNvCxnSpPr>
          <p:nvPr/>
        </p:nvCxnSpPr>
        <p:spPr>
          <a:xfrm>
            <a:off x="2078937" y="4742603"/>
            <a:ext cx="1809063" cy="23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60775" y="4671806"/>
            <a:ext cx="2916324" cy="369332"/>
          </a:xfrm>
          <a:prstGeom prst="rect">
            <a:avLst/>
          </a:prstGeom>
          <a:noFill/>
        </p:spPr>
        <p:txBody>
          <a:bodyPr wrap="square" rtlCol="0">
            <a:spAutoFit/>
          </a:bodyPr>
          <a:lstStyle/>
          <a:p>
            <a:r>
              <a:rPr lang="en-US" dirty="0" smtClean="0"/>
              <a:t>99.99% NA values</a:t>
            </a:r>
            <a:endParaRPr lang="en-US" dirty="0"/>
          </a:p>
        </p:txBody>
      </p:sp>
    </p:spTree>
    <p:extLst>
      <p:ext uri="{BB962C8B-B14F-4D97-AF65-F5344CB8AC3E}">
        <p14:creationId xmlns:p14="http://schemas.microsoft.com/office/powerpoint/2010/main" val="52861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No city really stands out in terms of total occurrences</a:t>
            </a:r>
            <a:endParaRPr lang="en-US" dirty="0"/>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
        <p:nvSpPr>
          <p:cNvPr id="33" name="Content Placeholder 32"/>
          <p:cNvSpPr>
            <a:spLocks noGrp="1"/>
          </p:cNvSpPr>
          <p:nvPr>
            <p:ph sz="quarter" idx="17"/>
          </p:nvPr>
        </p:nvSpPr>
        <p:spPr/>
        <p:txBody>
          <a:bodyPr/>
          <a:lstStyle/>
          <a:p>
            <a:endParaRPr lang="en-US"/>
          </a:p>
        </p:txBody>
      </p:sp>
    </p:spTree>
    <p:extLst>
      <p:ext uri="{BB962C8B-B14F-4D97-AF65-F5344CB8AC3E}">
        <p14:creationId xmlns:p14="http://schemas.microsoft.com/office/powerpoint/2010/main" val="513792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No Job description really stands out in terms of total occurrences</a:t>
            </a:r>
            <a:endParaRPr lang="en-US" dirty="0"/>
          </a:p>
        </p:txBody>
      </p:sp>
      <p:pic>
        <p:nvPicPr>
          <p:cNvPr id="4" name="Content Placeholder 3"/>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spTree>
    <p:extLst>
      <p:ext uri="{BB962C8B-B14F-4D97-AF65-F5344CB8AC3E}">
        <p14:creationId xmlns:p14="http://schemas.microsoft.com/office/powerpoint/2010/main" val="794238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fairly uncorrelated 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
              </a:r>
              <a:r>
                <a:rPr lang="en-US" sz="1400" b="1" dirty="0" err="1" smtClean="0"/>
                <a:t>atts</a:t>
              </a:r>
              <a:r>
                <a:rPr lang="en-US" sz="1400" b="1" dirty="0" smtClean="0"/>
                <a:t>. (ordered)</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5000 lowest and highest correlations</a:t>
              </a:r>
              <a:endParaRPr lang="en-US" sz="1400" b="1" dirty="0"/>
            </a:p>
          </p:txBody>
        </p:sp>
      </p:gr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935578" y="2133344"/>
            <a:ext cx="3085974" cy="3072538"/>
          </a:xfrm>
          <a:prstGeom prst="ellipse">
            <a:avLst/>
          </a:prstGeom>
          <a:noFill/>
          <a:ln w="127000">
            <a:solidFill>
              <a:srgbClr val="E6D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256861" y="1883309"/>
            <a:ext cx="1728192" cy="576064"/>
            <a:chOff x="1331640" y="2348880"/>
            <a:chExt cx="1728192" cy="576064"/>
          </a:xfrm>
        </p:grpSpPr>
        <p:sp>
          <p:nvSpPr>
            <p:cNvPr id="7" name="Rounded Rectangle 6"/>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Business</a:t>
              </a:r>
              <a:r>
                <a:rPr lang="en-US" sz="1400" dirty="0" smtClean="0"/>
                <a:t> </a:t>
              </a:r>
              <a:r>
                <a:rPr lang="en-US" sz="1200" dirty="0" smtClean="0"/>
                <a:t>Understanding</a:t>
              </a: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436219"/>
              <a:ext cx="401384" cy="401384"/>
            </a:xfrm>
            <a:prstGeom prst="rect">
              <a:avLst/>
            </a:prstGeom>
          </p:spPr>
        </p:pic>
      </p:grpSp>
      <p:grpSp>
        <p:nvGrpSpPr>
          <p:cNvPr id="10" name="Group 9"/>
          <p:cNvGrpSpPr/>
          <p:nvPr/>
        </p:nvGrpSpPr>
        <p:grpSpPr>
          <a:xfrm>
            <a:off x="4629108" y="1883308"/>
            <a:ext cx="1728192" cy="576064"/>
            <a:chOff x="1331640" y="2348880"/>
            <a:chExt cx="1728192" cy="576064"/>
          </a:xfrm>
        </p:grpSpPr>
        <p:sp>
          <p:nvSpPr>
            <p:cNvPr id="11" name="Rounded Rectangle 10"/>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Understanding</a:t>
              </a:r>
              <a:endParaRPr lang="en-US" sz="14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2480896"/>
              <a:ext cx="401384" cy="312029"/>
            </a:xfrm>
            <a:prstGeom prst="rect">
              <a:avLst/>
            </a:prstGeom>
          </p:spPr>
        </p:pic>
      </p:grpSp>
      <p:grpSp>
        <p:nvGrpSpPr>
          <p:cNvPr id="13" name="Group 12"/>
          <p:cNvGrpSpPr/>
          <p:nvPr/>
        </p:nvGrpSpPr>
        <p:grpSpPr>
          <a:xfrm>
            <a:off x="5472100" y="2924944"/>
            <a:ext cx="1728192" cy="576064"/>
            <a:chOff x="1331640" y="2348880"/>
            <a:chExt cx="1728192" cy="576064"/>
          </a:xfrm>
        </p:grpSpPr>
        <p:sp>
          <p:nvSpPr>
            <p:cNvPr id="14" name="Rounded Rectangle 13"/>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Cleaning</a:t>
              </a:r>
              <a:endParaRPr lang="en-US" sz="14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175" y="2480896"/>
              <a:ext cx="338330" cy="312029"/>
            </a:xfrm>
            <a:prstGeom prst="rect">
              <a:avLst/>
            </a:prstGeom>
          </p:spPr>
        </p:pic>
      </p:grpSp>
      <p:grpSp>
        <p:nvGrpSpPr>
          <p:cNvPr id="19" name="Group 18"/>
          <p:cNvGrpSpPr/>
          <p:nvPr/>
        </p:nvGrpSpPr>
        <p:grpSpPr>
          <a:xfrm>
            <a:off x="5472100" y="4077072"/>
            <a:ext cx="1728192" cy="576064"/>
            <a:chOff x="1331640" y="2348880"/>
            <a:chExt cx="1728192" cy="576064"/>
          </a:xfrm>
        </p:grpSpPr>
        <p:sp>
          <p:nvSpPr>
            <p:cNvPr id="20" name="Rounded Rectangle 19"/>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Modeling</a:t>
              </a:r>
              <a:endParaRPr lang="en-US" sz="1400"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912" y="2448134"/>
              <a:ext cx="377555" cy="377555"/>
            </a:xfrm>
            <a:prstGeom prst="rect">
              <a:avLst/>
            </a:prstGeom>
          </p:spPr>
        </p:pic>
      </p:grpSp>
      <p:grpSp>
        <p:nvGrpSpPr>
          <p:cNvPr id="26" name="Group 25"/>
          <p:cNvGrpSpPr/>
          <p:nvPr/>
        </p:nvGrpSpPr>
        <p:grpSpPr>
          <a:xfrm>
            <a:off x="3679712" y="5157192"/>
            <a:ext cx="1728192" cy="576064"/>
            <a:chOff x="1543387" y="5160585"/>
            <a:chExt cx="1728192" cy="576064"/>
          </a:xfrm>
        </p:grpSpPr>
        <p:grpSp>
          <p:nvGrpSpPr>
            <p:cNvPr id="22" name="Group 21"/>
            <p:cNvGrpSpPr/>
            <p:nvPr/>
          </p:nvGrpSpPr>
          <p:grpSpPr>
            <a:xfrm>
              <a:off x="1543387" y="5160585"/>
              <a:ext cx="1728192" cy="576064"/>
              <a:chOff x="1331640" y="2348880"/>
              <a:chExt cx="1728192" cy="576064"/>
            </a:xfrm>
          </p:grpSpPr>
          <p:sp>
            <p:nvSpPr>
              <p:cNvPr id="23" name="Rounded Rectangle 22"/>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Evaluation</a:t>
                </a:r>
                <a:endParaRPr lang="en-US" sz="1400"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6916" y="2674041"/>
                <a:ext cx="211624" cy="213120"/>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476" y="5301432"/>
              <a:ext cx="249228" cy="199910"/>
            </a:xfrm>
            <a:prstGeom prst="rect">
              <a:avLst/>
            </a:prstGeom>
          </p:spPr>
        </p:pic>
      </p:grpSp>
      <p:grpSp>
        <p:nvGrpSpPr>
          <p:cNvPr id="27" name="Group 26"/>
          <p:cNvGrpSpPr/>
          <p:nvPr/>
        </p:nvGrpSpPr>
        <p:grpSpPr>
          <a:xfrm>
            <a:off x="1951520" y="4077072"/>
            <a:ext cx="1728192" cy="576064"/>
            <a:chOff x="1331640" y="2348880"/>
            <a:chExt cx="1728192" cy="576064"/>
          </a:xfrm>
        </p:grpSpPr>
        <p:sp>
          <p:nvSpPr>
            <p:cNvPr id="28" name="Rounded Rectangle 27"/>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Deployment</a:t>
              </a:r>
              <a:endParaRPr lang="en-US" sz="1400" dirty="0"/>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5577" y="2448134"/>
              <a:ext cx="376225" cy="377555"/>
            </a:xfrm>
            <a:prstGeom prst="rect">
              <a:avLst/>
            </a:prstGeom>
          </p:spPr>
        </p:pic>
      </p:grpSp>
      <p:cxnSp>
        <p:nvCxnSpPr>
          <p:cNvPr id="32" name="Straight Arrow Connector 31"/>
          <p:cNvCxnSpPr>
            <a:stCxn id="7" idx="3"/>
            <a:endCxn id="11" idx="1"/>
          </p:cNvCxnSpPr>
          <p:nvPr/>
        </p:nvCxnSpPr>
        <p:spPr>
          <a:xfrm flipV="1">
            <a:off x="3985053" y="2171340"/>
            <a:ext cx="644055"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a:off x="5493204" y="2459372"/>
            <a:ext cx="842992" cy="465572"/>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0" idx="0"/>
          </p:cNvCxnSpPr>
          <p:nvPr/>
        </p:nvCxnSpPr>
        <p:spPr>
          <a:xfrm>
            <a:off x="6336196" y="3501008"/>
            <a:ext cx="0" cy="576064"/>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2"/>
            <a:endCxn id="23" idx="3"/>
          </p:cNvCxnSpPr>
          <p:nvPr/>
        </p:nvCxnSpPr>
        <p:spPr>
          <a:xfrm flipH="1">
            <a:off x="5407904" y="4653136"/>
            <a:ext cx="928292"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1"/>
            <a:endCxn id="28" idx="2"/>
          </p:cNvCxnSpPr>
          <p:nvPr/>
        </p:nvCxnSpPr>
        <p:spPr>
          <a:xfrm flipH="1" flipV="1">
            <a:off x="2815616" y="4653136"/>
            <a:ext cx="864096"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23" idx="0"/>
            <a:endCxn id="7" idx="2"/>
          </p:cNvCxnSpPr>
          <p:nvPr/>
        </p:nvCxnSpPr>
        <p:spPr>
          <a:xfrm rot="16200000" flipV="1">
            <a:off x="2483474" y="3096857"/>
            <a:ext cx="2697819" cy="1422851"/>
          </a:xfrm>
          <a:prstGeom prst="curvedConnector3">
            <a:avLst>
              <a:gd name="adj1" fmla="val 41714"/>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Can 48"/>
          <p:cNvSpPr/>
          <p:nvPr/>
        </p:nvSpPr>
        <p:spPr>
          <a:xfrm>
            <a:off x="4055845" y="2887808"/>
            <a:ext cx="975925" cy="1226400"/>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36000" rtlCol="0" anchor="ctr"/>
          <a:lstStyle/>
          <a:p>
            <a:pPr algn="ctr"/>
            <a:r>
              <a:rPr lang="en-US" sz="1600" dirty="0" smtClean="0"/>
              <a:t>DATA</a:t>
            </a:r>
            <a:endParaRPr lang="en-US" sz="1600" dirty="0"/>
          </a:p>
        </p:txBody>
      </p:sp>
      <p:sp>
        <p:nvSpPr>
          <p:cNvPr id="72" name="Triangle 71"/>
          <p:cNvSpPr/>
          <p:nvPr/>
        </p:nvSpPr>
        <p:spPr>
          <a:xfrm flipV="1">
            <a:off x="5769595" y="3633024"/>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36"/>
          <p:cNvSpPr/>
          <p:nvPr/>
        </p:nvSpPr>
        <p:spPr>
          <a:xfrm rot="10800000" flipV="1">
            <a:off x="2681564" y="3459122"/>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smtClean="0"/>
              <a:t>We use an (adjusted) version of the crisp-DM framework for data mining</a:t>
            </a:r>
            <a:endParaRPr lang="en-US" dirty="0"/>
          </a:p>
        </p:txBody>
      </p:sp>
      <p:sp>
        <p:nvSpPr>
          <p:cNvPr id="35"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SOURCE</a:t>
            </a:r>
            <a:endParaRPr lang="en-US" dirty="0"/>
          </a:p>
        </p:txBody>
      </p:sp>
    </p:spTree>
    <p:extLst>
      <p:ext uri="{BB962C8B-B14F-4D97-AF65-F5344CB8AC3E}">
        <p14:creationId xmlns:p14="http://schemas.microsoft.com/office/powerpoint/2010/main" val="1132728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
              </a:r>
              <a:r>
                <a:rPr lang="en-US" sz="1400" b="1" dirty="0" err="1" smtClean="0"/>
                <a:t>atts</a:t>
              </a:r>
              <a:r>
                <a:rPr lang="en-US" sz="1400" b="1" dirty="0" smtClean="0"/>
                <a:t>. (ordered)</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a:t>5</a:t>
              </a:r>
              <a:r>
                <a:rPr lang="en-US" sz="1400" b="1" smtClean="0"/>
                <a:t>000 </a:t>
              </a:r>
              <a:r>
                <a:rPr lang="en-US" sz="1400" b="1" dirty="0" smtClean="0"/>
                <a:t>lowest and highest correlations</a:t>
              </a:r>
              <a:endParaRPr lang="en-US" sz="1400" b="1" dirty="0"/>
            </a:p>
          </p:txBody>
        </p:sp>
      </p:gr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45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13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49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dirty="0" smtClean="0"/>
              <a:t> 49 </a:t>
            </a:r>
            <a:r>
              <a:rPr lang="de-DE" sz="1400" dirty="0" err="1" smtClean="0"/>
              <a:t>attributes</a:t>
            </a:r>
            <a:r>
              <a:rPr lang="de-DE" sz="1400" dirty="0" smtClean="0"/>
              <a:t>.</a:t>
            </a:r>
            <a:endParaRPr lang="en-US"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71722" y="224644"/>
            <a:ext cx="6504533" cy="481336"/>
          </a:xfrm>
        </p:spPr>
        <p:txBody>
          <a:bodyPr/>
          <a:lstStyle/>
          <a:p>
            <a:r>
              <a:rPr lang="en-US" dirty="0" smtClean="0"/>
              <a:t>PCA reveals steep curve; however, no distinct elbow can be identified</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The </a:t>
            </a:r>
            <a:r>
              <a:rPr lang="de-DE" sz="1400" dirty="0" err="1" smtClean="0"/>
              <a:t>first</a:t>
            </a:r>
            <a:r>
              <a:rPr lang="de-DE" sz="1400" dirty="0" smtClean="0"/>
              <a:t> 600 PCs </a:t>
            </a:r>
            <a:r>
              <a:rPr lang="de-DE" sz="1400" dirty="0" err="1" smtClean="0"/>
              <a:t>explain</a:t>
            </a:r>
            <a:r>
              <a:rPr lang="de-DE" sz="1400" dirty="0" smtClean="0"/>
              <a:t> </a:t>
            </a:r>
            <a:r>
              <a:rPr lang="de-DE" sz="1400" dirty="0" err="1" smtClean="0"/>
              <a:t>more</a:t>
            </a:r>
            <a:r>
              <a:rPr lang="de-DE" sz="1400" dirty="0" smtClean="0"/>
              <a:t> </a:t>
            </a:r>
            <a:r>
              <a:rPr lang="de-DE" sz="1400" dirty="0" err="1" smtClean="0"/>
              <a:t>than</a:t>
            </a:r>
            <a:r>
              <a:rPr lang="de-DE" sz="1400" dirty="0" smtClean="0"/>
              <a:t> 80% </a:t>
            </a:r>
            <a:r>
              <a:rPr lang="de-DE" sz="1400" dirty="0" err="1" smtClean="0"/>
              <a:t>of</a:t>
            </a:r>
            <a:r>
              <a:rPr lang="de-DE" sz="1400" dirty="0" smtClean="0"/>
              <a:t> </a:t>
            </a:r>
            <a:r>
              <a:rPr lang="de-DE" sz="1400" dirty="0" err="1" smtClean="0"/>
              <a:t>the</a:t>
            </a:r>
            <a:r>
              <a:rPr lang="de-DE" sz="1400" dirty="0" smtClean="0"/>
              <a:t> </a:t>
            </a:r>
            <a:r>
              <a:rPr lang="de-DE" sz="1400" dirty="0" err="1" smtClean="0"/>
              <a:t>variance</a:t>
            </a:r>
            <a:r>
              <a:rPr lang="de-DE" sz="1400" dirty="0" smtClean="0"/>
              <a:t>; </a:t>
            </a:r>
            <a:r>
              <a:rPr lang="de-DE" sz="1400" dirty="0" err="1" smtClean="0"/>
              <a:t>decreasing</a:t>
            </a:r>
            <a:r>
              <a:rPr lang="de-DE" sz="1400" dirty="0" smtClean="0"/>
              <a:t> </a:t>
            </a:r>
            <a:r>
              <a:rPr lang="de-DE" sz="1400" dirty="0" err="1" smtClean="0"/>
              <a:t>the</a:t>
            </a:r>
            <a:r>
              <a:rPr lang="de-DE" sz="1400" dirty="0" smtClean="0"/>
              <a:t> </a:t>
            </a:r>
            <a:r>
              <a:rPr lang="de-DE" sz="1400" dirty="0" err="1" smtClean="0"/>
              <a:t>dimensionality</a:t>
            </a:r>
            <a:r>
              <a:rPr lang="de-DE" sz="1400" dirty="0" smtClean="0"/>
              <a:t> </a:t>
            </a:r>
            <a:r>
              <a:rPr lang="de-DE" sz="1400" dirty="0" err="1" smtClean="0"/>
              <a:t>might</a:t>
            </a:r>
            <a:r>
              <a:rPr lang="de-DE" sz="1400" dirty="0" smtClean="0"/>
              <a:t> </a:t>
            </a:r>
            <a:r>
              <a:rPr lang="de-DE" sz="1400" dirty="0" err="1" smtClean="0"/>
              <a:t>be</a:t>
            </a:r>
            <a:r>
              <a:rPr lang="de-DE" sz="1400" dirty="0" smtClean="0"/>
              <a:t> </a:t>
            </a:r>
            <a:r>
              <a:rPr lang="de-DE" sz="1400" dirty="0" err="1" smtClean="0"/>
              <a:t>utilized</a:t>
            </a:r>
            <a:r>
              <a:rPr lang="de-DE" sz="1400" dirty="0" smtClean="0"/>
              <a:t> </a:t>
            </a:r>
            <a:r>
              <a:rPr lang="de-DE" sz="1400" dirty="0" err="1" smtClean="0"/>
              <a:t>for</a:t>
            </a:r>
            <a:r>
              <a:rPr lang="de-DE" sz="1400" dirty="0" smtClean="0"/>
              <a:t> </a:t>
            </a:r>
            <a:r>
              <a:rPr lang="de-DE" sz="1400" dirty="0" err="1" smtClean="0"/>
              <a:t>performance</a:t>
            </a:r>
            <a:r>
              <a:rPr lang="de-DE" sz="1400" dirty="0" smtClean="0"/>
              <a:t> </a:t>
            </a:r>
            <a:r>
              <a:rPr lang="de-DE" sz="1400" dirty="0" err="1" smtClean="0"/>
              <a:t>improvements</a:t>
            </a:r>
            <a:r>
              <a:rPr lang="de-DE" sz="1400" dirty="0" smtClean="0"/>
              <a:t>.</a:t>
            </a:r>
            <a:endParaRPr lang="en-US" sz="1400"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grpSp>
        <p:nvGrpSpPr>
          <p:cNvPr id="28" name="Group 19"/>
          <p:cNvGrpSpPr/>
          <p:nvPr/>
        </p:nvGrpSpPr>
        <p:grpSpPr>
          <a:xfrm>
            <a:off x="358775" y="1393031"/>
            <a:ext cx="3889189" cy="307777"/>
            <a:chOff x="358775" y="1609055"/>
            <a:chExt cx="3889189" cy="307777"/>
          </a:xfrm>
        </p:grpSpPr>
        <p:cxnSp>
          <p:nvCxnSpPr>
            <p:cNvPr id="29"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Explained variance by PCs</a:t>
              </a:r>
              <a:endParaRPr lang="en-US" sz="1400" b="1" dirty="0"/>
            </a:p>
          </p:txBody>
        </p:sp>
      </p:grpSp>
      <p:grpSp>
        <p:nvGrpSpPr>
          <p:cNvPr id="31" name="Group 22"/>
          <p:cNvGrpSpPr/>
          <p:nvPr/>
        </p:nvGrpSpPr>
        <p:grpSpPr>
          <a:xfrm>
            <a:off x="4896036" y="1393030"/>
            <a:ext cx="3889189" cy="307777"/>
            <a:chOff x="358775" y="1609055"/>
            <a:chExt cx="3889189" cy="307777"/>
          </a:xfrm>
        </p:grpSpPr>
        <p:cxnSp>
          <p:nvCxnSpPr>
            <p:cNvPr id="32"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24"/>
            <p:cNvSpPr txBox="1"/>
            <p:nvPr/>
          </p:nvSpPr>
          <p:spPr>
            <a:xfrm>
              <a:off x="358775" y="1609055"/>
              <a:ext cx="3889189" cy="307777"/>
            </a:xfrm>
            <a:prstGeom prst="rect">
              <a:avLst/>
            </a:prstGeom>
            <a:noFill/>
          </p:spPr>
          <p:txBody>
            <a:bodyPr wrap="square" rtlCol="0">
              <a:spAutoFit/>
            </a:bodyPr>
            <a:lstStyle/>
            <a:p>
              <a:pPr algn="ctr"/>
              <a:r>
                <a:rPr lang="en-US" sz="1400" b="1" dirty="0" err="1" smtClean="0"/>
                <a:t>Cumsum</a:t>
              </a:r>
              <a:r>
                <a:rPr lang="en-US" sz="1400" b="1" dirty="0" smtClean="0"/>
                <a:t> of variance of PCs</a:t>
              </a:r>
              <a:endParaRPr lang="en-US" sz="1400" b="1" dirty="0"/>
            </a:p>
          </p:txBody>
        </p:sp>
      </p:grpSp>
    </p:spTree>
    <p:extLst>
      <p:ext uri="{BB962C8B-B14F-4D97-AF65-F5344CB8AC3E}">
        <p14:creationId xmlns:p14="http://schemas.microsoft.com/office/powerpoint/2010/main" val="408606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sp>
        <p:nvSpPr>
          <p:cNvPr id="2" name="Rectangle 1"/>
          <p:cNvSpPr/>
          <p:nvPr/>
        </p:nvSpPr>
        <p:spPr>
          <a:xfrm>
            <a:off x="371722"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understanding</a:t>
            </a:r>
            <a:endParaRPr lang="en-US" dirty="0"/>
          </a:p>
        </p:txBody>
      </p:sp>
      <p:sp>
        <p:nvSpPr>
          <p:cNvPr id="16" name="Rectangle 15"/>
          <p:cNvSpPr/>
          <p:nvPr/>
        </p:nvSpPr>
        <p:spPr>
          <a:xfrm>
            <a:off x="2068359"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cleaning</a:t>
            </a:r>
            <a:endParaRPr lang="en-US" dirty="0"/>
          </a:p>
        </p:txBody>
      </p:sp>
      <p:sp>
        <p:nvSpPr>
          <p:cNvPr id="17" name="Rectangle 16"/>
          <p:cNvSpPr/>
          <p:nvPr/>
        </p:nvSpPr>
        <p:spPr>
          <a:xfrm>
            <a:off x="3764996" y="1700212"/>
            <a:ext cx="1626198" cy="8646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Value imputation</a:t>
            </a:r>
            <a:endParaRPr lang="en-US" dirty="0"/>
          </a:p>
        </p:txBody>
      </p:sp>
      <p:sp>
        <p:nvSpPr>
          <p:cNvPr id="18" name="Rectangle 17"/>
          <p:cNvSpPr/>
          <p:nvPr/>
        </p:nvSpPr>
        <p:spPr>
          <a:xfrm>
            <a:off x="5461633" y="1706476"/>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Machine learning approaches</a:t>
            </a:r>
            <a:endParaRPr lang="en-US" dirty="0"/>
          </a:p>
        </p:txBody>
      </p:sp>
      <p:sp>
        <p:nvSpPr>
          <p:cNvPr id="19" name="Rectangle 18"/>
          <p:cNvSpPr/>
          <p:nvPr/>
        </p:nvSpPr>
        <p:spPr>
          <a:xfrm>
            <a:off x="7158270"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Results</a:t>
            </a:r>
            <a:endParaRPr lang="en-US" dirty="0"/>
          </a:p>
        </p:txBody>
      </p:sp>
    </p:spTree>
    <p:extLst>
      <p:ext uri="{BB962C8B-B14F-4D97-AF65-F5344CB8AC3E}">
        <p14:creationId xmlns:p14="http://schemas.microsoft.com/office/powerpoint/2010/main" val="291529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624533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cstate="print">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3530353"/>
              </p:ext>
            </p:extLst>
          </p:nvPr>
        </p:nvGraphicFramePr>
        <p:xfrm>
          <a:off x="1986292" y="2377372"/>
          <a:ext cx="900100" cy="2736119"/>
        </p:xfrm>
        <a:graphic>
          <a:graphicData uri="http://schemas.openxmlformats.org/drawingml/2006/table">
            <a:tbl>
              <a:tblPr firstRow="1" bandRow="1">
                <a:tableStyleId>{5C22544A-7EE6-4342-B048-85BDC9FD1C3A}</a:tableStyleId>
              </a:tblPr>
              <a:tblGrid>
                <a:gridCol w="900100"/>
              </a:tblGrid>
              <a:tr h="287796">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6" name="Group 19"/>
          <p:cNvGrpSpPr/>
          <p:nvPr/>
        </p:nvGrpSpPr>
        <p:grpSpPr>
          <a:xfrm>
            <a:off x="358775" y="1393031"/>
            <a:ext cx="3889189" cy="523220"/>
            <a:chOff x="358775" y="1609055"/>
            <a:chExt cx="3889189" cy="523220"/>
          </a:xfrm>
        </p:grpSpPr>
        <p:cxnSp>
          <p:nvCxnSpPr>
            <p:cNvPr id="17"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58775" y="1609055"/>
              <a:ext cx="3889189" cy="523220"/>
            </a:xfrm>
            <a:prstGeom prst="rect">
              <a:avLst/>
            </a:prstGeom>
            <a:noFill/>
          </p:spPr>
          <p:txBody>
            <a:bodyPr wrap="square" rtlCol="0">
              <a:spAutoFit/>
            </a:bodyPr>
            <a:lstStyle/>
            <a:p>
              <a:pPr algn="ctr"/>
              <a:r>
                <a:rPr lang="en-US" sz="1400" b="1" dirty="0" smtClean="0"/>
                <a:t>Imputation </a:t>
              </a:r>
              <a:r>
                <a:rPr lang="en-US" sz="1400" b="1" dirty="0"/>
                <a:t>with similar NA structure</a:t>
              </a:r>
            </a:p>
            <a:p>
              <a:pPr algn="ctr"/>
              <a:endParaRPr lang="en-US" sz="1400" b="1" dirty="0"/>
            </a:p>
          </p:txBody>
        </p:sp>
      </p:grpSp>
      <p:sp>
        <p:nvSpPr>
          <p:cNvPr id="33" name="TextBox 32"/>
          <p:cNvSpPr txBox="1"/>
          <p:nvPr/>
        </p:nvSpPr>
        <p:spPr>
          <a:xfrm>
            <a:off x="1788270" y="1972410"/>
            <a:ext cx="1296144" cy="338554"/>
          </a:xfrm>
          <a:prstGeom prst="rect">
            <a:avLst/>
          </a:prstGeom>
          <a:noFill/>
        </p:spPr>
        <p:txBody>
          <a:bodyPr wrap="square" rtlCol="0">
            <a:spAutoFit/>
          </a:bodyPr>
          <a:lstStyle/>
          <a:p>
            <a:r>
              <a:rPr lang="en-US" sz="1600" b="1" dirty="0" smtClean="0"/>
              <a:t>Attribute B</a:t>
            </a:r>
            <a:endParaRPr lang="en-US" sz="1600" b="1" dirty="0"/>
          </a:p>
        </p:txBody>
      </p:sp>
      <p:sp>
        <p:nvSpPr>
          <p:cNvPr id="35" name="Content Placeholder 34"/>
          <p:cNvSpPr>
            <a:spLocks noGrp="1"/>
          </p:cNvSpPr>
          <p:nvPr>
            <p:ph sz="quarter" idx="17"/>
          </p:nvPr>
        </p:nvSpPr>
        <p:spPr/>
        <p:txBody>
          <a:bodyPr/>
          <a:lstStyle/>
          <a:p>
            <a:endParaRPr lang="en-US"/>
          </a:p>
        </p:txBody>
      </p:sp>
    </p:spTree>
    <p:extLst>
      <p:ext uri="{BB962C8B-B14F-4D97-AF65-F5344CB8AC3E}">
        <p14:creationId xmlns:p14="http://schemas.microsoft.com/office/powerpoint/2010/main" val="29562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graphicFrame>
        <p:nvGraphicFramePr>
          <p:cNvPr id="13" name="Table 12"/>
          <p:cNvGraphicFramePr>
            <a:graphicFrameLocks noGrp="1"/>
          </p:cNvGraphicFramePr>
          <p:nvPr/>
        </p:nvGraphicFramePr>
        <p:xfrm>
          <a:off x="1986292" y="2377372"/>
          <a:ext cx="900100" cy="2736119"/>
        </p:xfrm>
        <a:graphic>
          <a:graphicData uri="http://schemas.openxmlformats.org/drawingml/2006/table">
            <a:tbl>
              <a:tblPr firstRow="1" bandRow="1">
                <a:tableStyleId>{5C22544A-7EE6-4342-B048-85BDC9FD1C3A}</a:tableStyleId>
              </a:tblPr>
              <a:tblGrid>
                <a:gridCol w="900100"/>
              </a:tblGrid>
              <a:tr h="287796">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 name="Table 13"/>
          <p:cNvGraphicFramePr>
            <a:graphicFrameLocks noGrp="1"/>
          </p:cNvGraphicFramePr>
          <p:nvPr/>
        </p:nvGraphicFramePr>
        <p:xfrm>
          <a:off x="642656" y="2377372"/>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1529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141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174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6" name="Group 19"/>
          <p:cNvGrpSpPr/>
          <p:nvPr/>
        </p:nvGrpSpPr>
        <p:grpSpPr>
          <a:xfrm>
            <a:off x="358775" y="1393031"/>
            <a:ext cx="3889189" cy="523220"/>
            <a:chOff x="358775" y="1609055"/>
            <a:chExt cx="3889189" cy="523220"/>
          </a:xfrm>
        </p:grpSpPr>
        <p:cxnSp>
          <p:nvCxnSpPr>
            <p:cNvPr id="17"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58775" y="1609055"/>
              <a:ext cx="3889189" cy="523220"/>
            </a:xfrm>
            <a:prstGeom prst="rect">
              <a:avLst/>
            </a:prstGeom>
            <a:noFill/>
          </p:spPr>
          <p:txBody>
            <a:bodyPr wrap="square" rtlCol="0">
              <a:spAutoFit/>
            </a:bodyPr>
            <a:lstStyle/>
            <a:p>
              <a:pPr algn="ctr"/>
              <a:r>
                <a:rPr lang="en-US" sz="1400" b="1" dirty="0" smtClean="0"/>
                <a:t>Imputation </a:t>
              </a:r>
              <a:r>
                <a:rPr lang="en-US" sz="1400" b="1" dirty="0"/>
                <a:t>with similar NA structure</a:t>
              </a:r>
            </a:p>
            <a:p>
              <a:pPr algn="ctr"/>
              <a:endParaRPr lang="en-US" sz="1400" b="1" dirty="0"/>
            </a:p>
          </p:txBody>
        </p:sp>
      </p:grpSp>
      <p:cxnSp>
        <p:nvCxnSpPr>
          <p:cNvPr id="20" name="Straight Arrow Connector 19"/>
          <p:cNvCxnSpPr>
            <a:stCxn id="13" idx="1"/>
            <a:endCxn id="14" idx="3"/>
          </p:cNvCxnSpPr>
          <p:nvPr/>
        </p:nvCxnSpPr>
        <p:spPr>
          <a:xfrm flipH="1">
            <a:off x="1542756" y="3745431"/>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43484" y="3483882"/>
            <a:ext cx="528572" cy="523220"/>
          </a:xfrm>
          <a:prstGeom prst="rect">
            <a:avLst/>
          </a:prstGeom>
          <a:noFill/>
        </p:spPr>
        <p:txBody>
          <a:bodyPr wrap="square" rtlCol="0">
            <a:spAutoFit/>
          </a:bodyPr>
          <a:lstStyle/>
          <a:p>
            <a:r>
              <a:rPr lang="en-US" sz="2800" smtClean="0"/>
              <a:t>X</a:t>
            </a:r>
            <a:endParaRPr lang="en-US" sz="2800"/>
          </a:p>
        </p:txBody>
      </p:sp>
      <p:sp>
        <p:nvSpPr>
          <p:cNvPr id="32" name="TextBox 31"/>
          <p:cNvSpPr txBox="1"/>
          <p:nvPr/>
        </p:nvSpPr>
        <p:spPr>
          <a:xfrm>
            <a:off x="467544" y="1975667"/>
            <a:ext cx="1296144" cy="338554"/>
          </a:xfrm>
          <a:prstGeom prst="rect">
            <a:avLst/>
          </a:prstGeom>
          <a:noFill/>
        </p:spPr>
        <p:txBody>
          <a:bodyPr wrap="square" rtlCol="0">
            <a:spAutoFit/>
          </a:bodyPr>
          <a:lstStyle/>
          <a:p>
            <a:r>
              <a:rPr lang="en-US" sz="1600" b="1" smtClean="0"/>
              <a:t>Attribute A</a:t>
            </a:r>
            <a:endParaRPr lang="en-US" sz="1600" b="1"/>
          </a:p>
        </p:txBody>
      </p:sp>
      <p:sp>
        <p:nvSpPr>
          <p:cNvPr id="33" name="TextBox 32"/>
          <p:cNvSpPr txBox="1"/>
          <p:nvPr/>
        </p:nvSpPr>
        <p:spPr>
          <a:xfrm>
            <a:off x="1788270" y="1972410"/>
            <a:ext cx="1296144" cy="338554"/>
          </a:xfrm>
          <a:prstGeom prst="rect">
            <a:avLst/>
          </a:prstGeom>
          <a:noFill/>
        </p:spPr>
        <p:txBody>
          <a:bodyPr wrap="square" rtlCol="0">
            <a:spAutoFit/>
          </a:bodyPr>
          <a:lstStyle/>
          <a:p>
            <a:r>
              <a:rPr lang="en-US" sz="1600" b="1" dirty="0" smtClean="0"/>
              <a:t>Attribute B</a:t>
            </a:r>
            <a:endParaRPr lang="en-US" sz="1600" b="1" dirty="0"/>
          </a:p>
        </p:txBody>
      </p:sp>
    </p:spTree>
    <p:extLst>
      <p:ext uri="{BB962C8B-B14F-4D97-AF65-F5344CB8AC3E}">
        <p14:creationId xmlns:p14="http://schemas.microsoft.com/office/powerpoint/2010/main" val="83596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graphicFrame>
        <p:nvGraphicFramePr>
          <p:cNvPr id="13" name="Table 12"/>
          <p:cNvGraphicFramePr>
            <a:graphicFrameLocks noGrp="1"/>
          </p:cNvGraphicFramePr>
          <p:nvPr/>
        </p:nvGraphicFramePr>
        <p:xfrm>
          <a:off x="1986292" y="2377372"/>
          <a:ext cx="900100" cy="2736119"/>
        </p:xfrm>
        <a:graphic>
          <a:graphicData uri="http://schemas.openxmlformats.org/drawingml/2006/table">
            <a:tbl>
              <a:tblPr firstRow="1" bandRow="1">
                <a:tableStyleId>{5C22544A-7EE6-4342-B048-85BDC9FD1C3A}</a:tableStyleId>
              </a:tblPr>
              <a:tblGrid>
                <a:gridCol w="900100"/>
              </a:tblGrid>
              <a:tr h="287796">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 name="Table 13"/>
          <p:cNvGraphicFramePr>
            <a:graphicFrameLocks noGrp="1"/>
          </p:cNvGraphicFramePr>
          <p:nvPr/>
        </p:nvGraphicFramePr>
        <p:xfrm>
          <a:off x="642656" y="2377372"/>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1529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141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174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nvGraphicFramePr>
        <p:xfrm>
          <a:off x="3329928" y="2377372"/>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6" name="Group 19"/>
          <p:cNvGrpSpPr/>
          <p:nvPr/>
        </p:nvGrpSpPr>
        <p:grpSpPr>
          <a:xfrm>
            <a:off x="358775" y="1393031"/>
            <a:ext cx="3889189" cy="523220"/>
            <a:chOff x="358775" y="1609055"/>
            <a:chExt cx="3889189" cy="523220"/>
          </a:xfrm>
        </p:grpSpPr>
        <p:cxnSp>
          <p:nvCxnSpPr>
            <p:cNvPr id="17"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58775" y="1609055"/>
              <a:ext cx="3889189" cy="523220"/>
            </a:xfrm>
            <a:prstGeom prst="rect">
              <a:avLst/>
            </a:prstGeom>
            <a:noFill/>
          </p:spPr>
          <p:txBody>
            <a:bodyPr wrap="square" rtlCol="0">
              <a:spAutoFit/>
            </a:bodyPr>
            <a:lstStyle/>
            <a:p>
              <a:pPr algn="ctr"/>
              <a:r>
                <a:rPr lang="en-US" sz="1400" b="1" dirty="0" smtClean="0"/>
                <a:t>Imputation </a:t>
              </a:r>
              <a:r>
                <a:rPr lang="en-US" sz="1400" b="1" dirty="0"/>
                <a:t>with similar NA structure</a:t>
              </a:r>
            </a:p>
            <a:p>
              <a:pPr algn="ctr"/>
              <a:endParaRPr lang="en-US" sz="1400" b="1" dirty="0"/>
            </a:p>
          </p:txBody>
        </p:sp>
      </p:grpSp>
      <p:cxnSp>
        <p:nvCxnSpPr>
          <p:cNvPr id="20" name="Straight Arrow Connector 19"/>
          <p:cNvCxnSpPr>
            <a:stCxn id="13" idx="1"/>
            <a:endCxn id="14" idx="3"/>
          </p:cNvCxnSpPr>
          <p:nvPr/>
        </p:nvCxnSpPr>
        <p:spPr>
          <a:xfrm flipH="1">
            <a:off x="1542756" y="3745431"/>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3"/>
            <a:endCxn id="15" idx="1"/>
          </p:cNvCxnSpPr>
          <p:nvPr/>
        </p:nvCxnSpPr>
        <p:spPr>
          <a:xfrm>
            <a:off x="2886392" y="3745431"/>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43484" y="3483882"/>
            <a:ext cx="528572" cy="523220"/>
          </a:xfrm>
          <a:prstGeom prst="rect">
            <a:avLst/>
          </a:prstGeom>
          <a:noFill/>
        </p:spPr>
        <p:txBody>
          <a:bodyPr wrap="square" rtlCol="0">
            <a:spAutoFit/>
          </a:bodyPr>
          <a:lstStyle/>
          <a:p>
            <a:r>
              <a:rPr lang="en-US" sz="2800" smtClean="0"/>
              <a:t>X</a:t>
            </a:r>
            <a:endParaRPr lang="en-US" sz="2800"/>
          </a:p>
        </p:txBody>
      </p:sp>
      <p:sp>
        <p:nvSpPr>
          <p:cNvPr id="32" name="TextBox 31"/>
          <p:cNvSpPr txBox="1"/>
          <p:nvPr/>
        </p:nvSpPr>
        <p:spPr>
          <a:xfrm>
            <a:off x="467544" y="1975667"/>
            <a:ext cx="1296144" cy="338554"/>
          </a:xfrm>
          <a:prstGeom prst="rect">
            <a:avLst/>
          </a:prstGeom>
          <a:noFill/>
        </p:spPr>
        <p:txBody>
          <a:bodyPr wrap="square" rtlCol="0">
            <a:spAutoFit/>
          </a:bodyPr>
          <a:lstStyle/>
          <a:p>
            <a:r>
              <a:rPr lang="en-US" sz="1600" b="1" smtClean="0"/>
              <a:t>Attribute A</a:t>
            </a:r>
            <a:endParaRPr lang="en-US" sz="1600" b="1"/>
          </a:p>
        </p:txBody>
      </p:sp>
      <p:sp>
        <p:nvSpPr>
          <p:cNvPr id="33" name="TextBox 32"/>
          <p:cNvSpPr txBox="1"/>
          <p:nvPr/>
        </p:nvSpPr>
        <p:spPr>
          <a:xfrm>
            <a:off x="1788270" y="1972410"/>
            <a:ext cx="1296144" cy="338554"/>
          </a:xfrm>
          <a:prstGeom prst="rect">
            <a:avLst/>
          </a:prstGeom>
          <a:noFill/>
        </p:spPr>
        <p:txBody>
          <a:bodyPr wrap="square" rtlCol="0">
            <a:spAutoFit/>
          </a:bodyPr>
          <a:lstStyle/>
          <a:p>
            <a:r>
              <a:rPr lang="en-US" sz="1600" b="1" dirty="0" smtClean="0"/>
              <a:t>Attribute B</a:t>
            </a:r>
            <a:endParaRPr lang="en-US" sz="1600" b="1" dirty="0"/>
          </a:p>
        </p:txBody>
      </p:sp>
      <p:sp>
        <p:nvSpPr>
          <p:cNvPr id="34" name="TextBox 33"/>
          <p:cNvSpPr txBox="1"/>
          <p:nvPr/>
        </p:nvSpPr>
        <p:spPr>
          <a:xfrm>
            <a:off x="3131906" y="1972410"/>
            <a:ext cx="1296144" cy="338554"/>
          </a:xfrm>
          <a:prstGeom prst="rect">
            <a:avLst/>
          </a:prstGeom>
          <a:noFill/>
        </p:spPr>
        <p:txBody>
          <a:bodyPr wrap="square" rtlCol="0">
            <a:spAutoFit/>
          </a:bodyPr>
          <a:lstStyle/>
          <a:p>
            <a:r>
              <a:rPr lang="en-US" sz="1600" b="1" dirty="0" smtClean="0"/>
              <a:t>Attribute C</a:t>
            </a:r>
            <a:endParaRPr lang="en-US" sz="1600" b="1" dirty="0"/>
          </a:p>
        </p:txBody>
      </p:sp>
      <p:sp>
        <p:nvSpPr>
          <p:cNvPr id="2" name="Content Placeholder 1"/>
          <p:cNvSpPr>
            <a:spLocks noGrp="1"/>
          </p:cNvSpPr>
          <p:nvPr>
            <p:ph sz="quarter" idx="17"/>
          </p:nvPr>
        </p:nvSpPr>
        <p:spPr/>
        <p:txBody>
          <a:bodyPr/>
          <a:lstStyle/>
          <a:p>
            <a:endParaRPr lang="en-US"/>
          </a:p>
        </p:txBody>
      </p:sp>
    </p:spTree>
    <p:extLst>
      <p:ext uri="{BB962C8B-B14F-4D97-AF65-F5344CB8AC3E}">
        <p14:creationId xmlns:p14="http://schemas.microsoft.com/office/powerpoint/2010/main" val="1794695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968000" y="1872000"/>
            <a:ext cx="3240000" cy="3240000"/>
          </a:xfrm>
        </p:spPr>
      </p:pic>
      <p:grpSp>
        <p:nvGrpSpPr>
          <p:cNvPr id="10" name="Group 22"/>
          <p:cNvGrpSpPr/>
          <p:nvPr/>
        </p:nvGrpSpPr>
        <p:grpSpPr>
          <a:xfrm>
            <a:off x="4896036" y="1393030"/>
            <a:ext cx="3889189" cy="307777"/>
            <a:chOff x="358775" y="1609055"/>
            <a:chExt cx="3889189" cy="307777"/>
          </a:xfrm>
        </p:grpSpPr>
        <p:cxnSp>
          <p:nvCxnSpPr>
            <p:cNvPr id="11"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24"/>
            <p:cNvSpPr txBox="1"/>
            <p:nvPr/>
          </p:nvSpPr>
          <p:spPr>
            <a:xfrm>
              <a:off x="358775" y="1609055"/>
              <a:ext cx="3889189" cy="307777"/>
            </a:xfrm>
            <a:prstGeom prst="rect">
              <a:avLst/>
            </a:prstGeom>
            <a:noFill/>
          </p:spPr>
          <p:txBody>
            <a:bodyPr wrap="square" rtlCol="0">
              <a:spAutoFit/>
            </a:bodyPr>
            <a:lstStyle/>
            <a:p>
              <a:pPr algn="ctr"/>
              <a:r>
                <a:rPr lang="en-US" sz="1400" b="1" dirty="0" err="1"/>
                <a:t>Missingness</a:t>
              </a:r>
              <a:r>
                <a:rPr lang="en-US" sz="1400" b="1"/>
                <a:t> correlations</a:t>
              </a:r>
              <a:endParaRPr lang="en-US" sz="1400" b="1" dirty="0"/>
            </a:p>
          </p:txBody>
        </p:sp>
      </p:grpSp>
      <p:graphicFrame>
        <p:nvGraphicFramePr>
          <p:cNvPr id="13" name="Table 12"/>
          <p:cNvGraphicFramePr>
            <a:graphicFrameLocks noGrp="1"/>
          </p:cNvGraphicFramePr>
          <p:nvPr/>
        </p:nvGraphicFramePr>
        <p:xfrm>
          <a:off x="1986292" y="2377372"/>
          <a:ext cx="900100" cy="2736119"/>
        </p:xfrm>
        <a:graphic>
          <a:graphicData uri="http://schemas.openxmlformats.org/drawingml/2006/table">
            <a:tbl>
              <a:tblPr firstRow="1" bandRow="1">
                <a:tableStyleId>{5C22544A-7EE6-4342-B048-85BDC9FD1C3A}</a:tableStyleId>
              </a:tblPr>
              <a:tblGrid>
                <a:gridCol w="900100"/>
              </a:tblGrid>
              <a:tr h="287796">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 name="Table 13"/>
          <p:cNvGraphicFramePr>
            <a:graphicFrameLocks noGrp="1"/>
          </p:cNvGraphicFramePr>
          <p:nvPr/>
        </p:nvGraphicFramePr>
        <p:xfrm>
          <a:off x="642656" y="2377372"/>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1529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1002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141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174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nvGraphicFramePr>
        <p:xfrm>
          <a:off x="3329928" y="2377372"/>
          <a:ext cx="900100" cy="2743816"/>
        </p:xfrm>
        <a:graphic>
          <a:graphicData uri="http://schemas.openxmlformats.org/drawingml/2006/table">
            <a:tbl>
              <a:tblPr firstRow="1" bandRow="1">
                <a:tableStyleId>{5C22544A-7EE6-4342-B048-85BDC9FD1C3A}</a:tableStyleId>
              </a:tblPr>
              <a:tblGrid>
                <a:gridCol w="900100"/>
              </a:tblGrid>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NA</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977">
                <a:tc>
                  <a:txBody>
                    <a:bodyPr/>
                    <a:lstStyle/>
                    <a:p>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6" name="Group 19"/>
          <p:cNvGrpSpPr/>
          <p:nvPr/>
        </p:nvGrpSpPr>
        <p:grpSpPr>
          <a:xfrm>
            <a:off x="358775" y="1393031"/>
            <a:ext cx="3889189" cy="523220"/>
            <a:chOff x="358775" y="1609055"/>
            <a:chExt cx="3889189" cy="523220"/>
          </a:xfrm>
        </p:grpSpPr>
        <p:cxnSp>
          <p:nvCxnSpPr>
            <p:cNvPr id="17"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21"/>
            <p:cNvSpPr txBox="1"/>
            <p:nvPr/>
          </p:nvSpPr>
          <p:spPr>
            <a:xfrm>
              <a:off x="358775" y="1609055"/>
              <a:ext cx="3889189" cy="523220"/>
            </a:xfrm>
            <a:prstGeom prst="rect">
              <a:avLst/>
            </a:prstGeom>
            <a:noFill/>
          </p:spPr>
          <p:txBody>
            <a:bodyPr wrap="square" rtlCol="0">
              <a:spAutoFit/>
            </a:bodyPr>
            <a:lstStyle/>
            <a:p>
              <a:pPr algn="ctr"/>
              <a:r>
                <a:rPr lang="en-US" sz="1400" b="1" dirty="0" smtClean="0"/>
                <a:t>Imputation </a:t>
              </a:r>
              <a:r>
                <a:rPr lang="en-US" sz="1400" b="1" dirty="0"/>
                <a:t>with similar NA structure</a:t>
              </a:r>
            </a:p>
            <a:p>
              <a:pPr algn="ctr"/>
              <a:endParaRPr lang="en-US" sz="1400" b="1" dirty="0"/>
            </a:p>
          </p:txBody>
        </p:sp>
      </p:grpSp>
      <p:cxnSp>
        <p:nvCxnSpPr>
          <p:cNvPr id="20" name="Straight Arrow Connector 19"/>
          <p:cNvCxnSpPr>
            <a:stCxn id="13" idx="1"/>
            <a:endCxn id="14" idx="3"/>
          </p:cNvCxnSpPr>
          <p:nvPr/>
        </p:nvCxnSpPr>
        <p:spPr>
          <a:xfrm flipH="1">
            <a:off x="1542756" y="3745431"/>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3"/>
            <a:endCxn id="15" idx="1"/>
          </p:cNvCxnSpPr>
          <p:nvPr/>
        </p:nvCxnSpPr>
        <p:spPr>
          <a:xfrm>
            <a:off x="2886392" y="3745431"/>
            <a:ext cx="443536" cy="3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43484" y="3483882"/>
            <a:ext cx="528572" cy="523220"/>
          </a:xfrm>
          <a:prstGeom prst="rect">
            <a:avLst/>
          </a:prstGeom>
          <a:noFill/>
        </p:spPr>
        <p:txBody>
          <a:bodyPr wrap="square" rtlCol="0">
            <a:spAutoFit/>
          </a:bodyPr>
          <a:lstStyle/>
          <a:p>
            <a:r>
              <a:rPr lang="en-US" sz="2800" smtClean="0"/>
              <a:t>X</a:t>
            </a:r>
            <a:endParaRPr lang="en-US" sz="2800"/>
          </a:p>
        </p:txBody>
      </p:sp>
      <p:sp>
        <p:nvSpPr>
          <p:cNvPr id="27" name="Rectangle 2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359532" y="5301208"/>
            <a:ext cx="495093" cy="495148"/>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31" name="TextBox 30"/>
          <p:cNvSpPr txBox="1"/>
          <p:nvPr/>
        </p:nvSpPr>
        <p:spPr>
          <a:xfrm>
            <a:off x="935596" y="5292000"/>
            <a:ext cx="7849628" cy="523220"/>
          </a:xfrm>
          <a:prstGeom prst="rect">
            <a:avLst/>
          </a:prstGeom>
          <a:noFill/>
        </p:spPr>
        <p:txBody>
          <a:bodyPr wrap="square" rtlCol="0">
            <a:spAutoFit/>
          </a:bodyPr>
          <a:lstStyle/>
          <a:p>
            <a:r>
              <a:rPr lang="de-DE" sz="1400" dirty="0" err="1" smtClean="0"/>
              <a:t>Many</a:t>
            </a:r>
            <a:r>
              <a:rPr lang="de-DE" sz="1400" dirty="0" smtClean="0"/>
              <a:t> </a:t>
            </a:r>
            <a:r>
              <a:rPr lang="de-DE" sz="1400" dirty="0" err="1" smtClean="0"/>
              <a:t>closeby</a:t>
            </a:r>
            <a:r>
              <a:rPr lang="de-DE" sz="1400" dirty="0" smtClean="0"/>
              <a:t> variables </a:t>
            </a:r>
            <a:r>
              <a:rPr lang="de-DE" sz="1400" dirty="0" err="1" smtClean="0"/>
              <a:t>have</a:t>
            </a:r>
            <a:r>
              <a:rPr lang="de-DE" sz="1400" dirty="0" smtClean="0"/>
              <a:t> </a:t>
            </a:r>
            <a:r>
              <a:rPr lang="de-DE" sz="1400" dirty="0" err="1" smtClean="0"/>
              <a:t>the</a:t>
            </a:r>
            <a:r>
              <a:rPr lang="de-DE" sz="1400" dirty="0" smtClean="0"/>
              <a:t> same </a:t>
            </a:r>
            <a:r>
              <a:rPr lang="de-DE" sz="1400" dirty="0" err="1" smtClean="0"/>
              <a:t>missingness</a:t>
            </a:r>
            <a:r>
              <a:rPr lang="de-DE" sz="1400" dirty="0" smtClean="0"/>
              <a:t> </a:t>
            </a:r>
            <a:r>
              <a:rPr lang="de-DE" sz="1400" dirty="0" err="1" smtClean="0"/>
              <a:t>patterns</a:t>
            </a:r>
            <a:r>
              <a:rPr lang="de-DE" sz="1400" dirty="0" smtClean="0"/>
              <a:t>. </a:t>
            </a:r>
            <a:r>
              <a:rPr lang="de-DE" sz="1400" dirty="0" err="1" smtClean="0"/>
              <a:t>Apparently</a:t>
            </a:r>
            <a:r>
              <a:rPr lang="de-DE" sz="1400" dirty="0" smtClean="0"/>
              <a:t>, </a:t>
            </a:r>
            <a:r>
              <a:rPr lang="de-DE" sz="1400" dirty="0" err="1" smtClean="0"/>
              <a:t>data</a:t>
            </a:r>
            <a:r>
              <a:rPr lang="de-DE" sz="1400" dirty="0" smtClean="0"/>
              <a:t> was </a:t>
            </a:r>
            <a:r>
              <a:rPr lang="de-DE" sz="1400" dirty="0" err="1" smtClean="0"/>
              <a:t>collected</a:t>
            </a:r>
            <a:r>
              <a:rPr lang="de-DE" sz="1400" dirty="0" smtClean="0"/>
              <a:t> in </a:t>
            </a:r>
            <a:r>
              <a:rPr lang="de-DE" sz="1400" dirty="0" err="1" smtClean="0"/>
              <a:t>chunks</a:t>
            </a:r>
            <a:r>
              <a:rPr lang="de-DE" sz="1400" dirty="0" smtClean="0"/>
              <a:t> </a:t>
            </a:r>
            <a:r>
              <a:rPr lang="de-DE" sz="1400" dirty="0" err="1" smtClean="0"/>
              <a:t>or</a:t>
            </a:r>
            <a:r>
              <a:rPr lang="de-DE" sz="1400" dirty="0" smtClean="0"/>
              <a:t> </a:t>
            </a:r>
            <a:r>
              <a:rPr lang="de-DE" sz="1400" dirty="0" err="1" smtClean="0"/>
              <a:t>split</a:t>
            </a:r>
            <a:r>
              <a:rPr lang="de-DE" sz="1400" dirty="0" smtClean="0"/>
              <a:t> </a:t>
            </a:r>
            <a:r>
              <a:rPr lang="de-DE" sz="1400" dirty="0" err="1" smtClean="0"/>
              <a:t>up</a:t>
            </a:r>
            <a:r>
              <a:rPr lang="de-DE" sz="1400" dirty="0" smtClean="0"/>
              <a:t> </a:t>
            </a:r>
            <a:r>
              <a:rPr lang="de-DE" sz="1400" dirty="0" err="1" smtClean="0"/>
              <a:t>later</a:t>
            </a:r>
            <a:r>
              <a:rPr lang="de-DE" sz="1400" dirty="0" smtClean="0"/>
              <a:t>. This </a:t>
            </a:r>
            <a:r>
              <a:rPr lang="de-DE" sz="1400" dirty="0" err="1" smtClean="0"/>
              <a:t>is</a:t>
            </a:r>
            <a:r>
              <a:rPr lang="de-DE" sz="1400" dirty="0" smtClean="0"/>
              <a:t> </a:t>
            </a:r>
            <a:r>
              <a:rPr lang="de-DE" sz="1400" dirty="0" err="1" smtClean="0"/>
              <a:t>problematic</a:t>
            </a:r>
            <a:r>
              <a:rPr lang="de-DE" sz="1400" dirty="0" smtClean="0"/>
              <a:t> </a:t>
            </a:r>
            <a:r>
              <a:rPr lang="de-DE" sz="1400" dirty="0" err="1" smtClean="0"/>
              <a:t>for</a:t>
            </a:r>
            <a:r>
              <a:rPr lang="de-DE" sz="1400" dirty="0" smtClean="0"/>
              <a:t> </a:t>
            </a:r>
            <a:r>
              <a:rPr lang="de-DE" sz="1400" dirty="0" err="1" smtClean="0"/>
              <a:t>our</a:t>
            </a:r>
            <a:r>
              <a:rPr lang="de-DE" sz="1400" dirty="0" smtClean="0"/>
              <a:t> </a:t>
            </a:r>
            <a:r>
              <a:rPr lang="de-DE" sz="1400" dirty="0" err="1" smtClean="0"/>
              <a:t>imputation</a:t>
            </a:r>
            <a:r>
              <a:rPr lang="de-DE" sz="1400" dirty="0" smtClean="0"/>
              <a:t>.</a:t>
            </a:r>
            <a:endParaRPr lang="en-US" sz="1400" dirty="0"/>
          </a:p>
        </p:txBody>
      </p:sp>
      <p:sp>
        <p:nvSpPr>
          <p:cNvPr id="32" name="TextBox 31"/>
          <p:cNvSpPr txBox="1"/>
          <p:nvPr/>
        </p:nvSpPr>
        <p:spPr>
          <a:xfrm>
            <a:off x="467544" y="1975667"/>
            <a:ext cx="1296144" cy="338554"/>
          </a:xfrm>
          <a:prstGeom prst="rect">
            <a:avLst/>
          </a:prstGeom>
          <a:noFill/>
        </p:spPr>
        <p:txBody>
          <a:bodyPr wrap="square" rtlCol="0">
            <a:spAutoFit/>
          </a:bodyPr>
          <a:lstStyle/>
          <a:p>
            <a:r>
              <a:rPr lang="en-US" sz="1600" b="1" smtClean="0"/>
              <a:t>Attribute A</a:t>
            </a:r>
            <a:endParaRPr lang="en-US" sz="1600" b="1"/>
          </a:p>
        </p:txBody>
      </p:sp>
      <p:sp>
        <p:nvSpPr>
          <p:cNvPr id="33" name="TextBox 32"/>
          <p:cNvSpPr txBox="1"/>
          <p:nvPr/>
        </p:nvSpPr>
        <p:spPr>
          <a:xfrm>
            <a:off x="1788270" y="1972410"/>
            <a:ext cx="1296144" cy="338554"/>
          </a:xfrm>
          <a:prstGeom prst="rect">
            <a:avLst/>
          </a:prstGeom>
          <a:noFill/>
        </p:spPr>
        <p:txBody>
          <a:bodyPr wrap="square" rtlCol="0">
            <a:spAutoFit/>
          </a:bodyPr>
          <a:lstStyle/>
          <a:p>
            <a:r>
              <a:rPr lang="en-US" sz="1600" b="1" dirty="0" smtClean="0"/>
              <a:t>Attribute B</a:t>
            </a:r>
            <a:endParaRPr lang="en-US" sz="1600" b="1" dirty="0"/>
          </a:p>
        </p:txBody>
      </p:sp>
      <p:sp>
        <p:nvSpPr>
          <p:cNvPr id="34" name="TextBox 33"/>
          <p:cNvSpPr txBox="1"/>
          <p:nvPr/>
        </p:nvSpPr>
        <p:spPr>
          <a:xfrm>
            <a:off x="3131906" y="1972410"/>
            <a:ext cx="1296144" cy="338554"/>
          </a:xfrm>
          <a:prstGeom prst="rect">
            <a:avLst/>
          </a:prstGeom>
          <a:noFill/>
        </p:spPr>
        <p:txBody>
          <a:bodyPr wrap="square" rtlCol="0">
            <a:spAutoFit/>
          </a:bodyPr>
          <a:lstStyle/>
          <a:p>
            <a:r>
              <a:rPr lang="en-US" sz="1600" b="1" dirty="0" smtClean="0"/>
              <a:t>Attribute C</a:t>
            </a:r>
            <a:endParaRPr lang="en-US" sz="1600" b="1" dirty="0"/>
          </a:p>
        </p:txBody>
      </p:sp>
    </p:spTree>
    <p:extLst>
      <p:ext uri="{BB962C8B-B14F-4D97-AF65-F5344CB8AC3E}">
        <p14:creationId xmlns:p14="http://schemas.microsoft.com/office/powerpoint/2010/main" val="94449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71722" y="224644"/>
            <a:ext cx="6504533" cy="481336"/>
          </a:xfrm>
        </p:spPr>
        <p:txBody>
          <a:bodyPr/>
          <a:lstStyle/>
          <a:p>
            <a:r>
              <a:rPr lang="en-US" dirty="0" smtClean="0"/>
              <a:t>variables should show correlation and not equal </a:t>
            </a:r>
            <a:r>
              <a:rPr lang="en-US" dirty="0" err="1" smtClean="0"/>
              <a:t>missingness</a:t>
            </a:r>
            <a:r>
              <a:rPr lang="en-US" dirty="0" smtClean="0"/>
              <a:t> patterns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For</a:t>
            </a:r>
            <a:r>
              <a:rPr lang="de-DE" sz="1400" dirty="0" smtClean="0"/>
              <a:t> </a:t>
            </a:r>
            <a:r>
              <a:rPr lang="de-DE" sz="1400" dirty="0" err="1" smtClean="0"/>
              <a:t>imputation</a:t>
            </a:r>
            <a:r>
              <a:rPr lang="de-DE" sz="1400" dirty="0" smtClean="0"/>
              <a:t>, </a:t>
            </a:r>
            <a:r>
              <a:rPr lang="de-DE" sz="1400" dirty="0" err="1" smtClean="0"/>
              <a:t>we</a:t>
            </a:r>
            <a:r>
              <a:rPr lang="de-DE" sz="1400" dirty="0" smtClean="0"/>
              <a:t> </a:t>
            </a:r>
            <a:r>
              <a:rPr lang="de-DE" sz="1400" dirty="0" err="1" smtClean="0"/>
              <a:t>select</a:t>
            </a:r>
            <a:r>
              <a:rPr lang="de-DE" sz="1400" dirty="0" smtClean="0"/>
              <a:t> </a:t>
            </a:r>
            <a:r>
              <a:rPr lang="de-DE" sz="1400" dirty="0" err="1" smtClean="0"/>
              <a:t>the</a:t>
            </a:r>
            <a:r>
              <a:rPr lang="de-DE" sz="1400" dirty="0" smtClean="0"/>
              <a:t> top </a:t>
            </a:r>
            <a:r>
              <a:rPr lang="de-DE" sz="1400" dirty="0" err="1" smtClean="0"/>
              <a:t>five</a:t>
            </a:r>
            <a:r>
              <a:rPr lang="de-DE" sz="1400" dirty="0" smtClean="0"/>
              <a:t> variables in </a:t>
            </a:r>
            <a:r>
              <a:rPr lang="de-DE" sz="1400" dirty="0" err="1" smtClean="0"/>
              <a:t>terms</a:t>
            </a:r>
            <a:r>
              <a:rPr lang="de-DE" sz="1400" dirty="0" smtClean="0"/>
              <a:t> </a:t>
            </a:r>
            <a:r>
              <a:rPr lang="de-DE" sz="1400" dirty="0" err="1" smtClean="0"/>
              <a:t>of</a:t>
            </a:r>
            <a:r>
              <a:rPr lang="de-DE" sz="1400" dirty="0" smtClean="0"/>
              <a:t> </a:t>
            </a:r>
            <a:r>
              <a:rPr lang="de-DE" sz="1400" dirty="0" err="1" smtClean="0"/>
              <a:t>correlation</a:t>
            </a:r>
            <a:r>
              <a:rPr lang="de-DE" sz="1400" dirty="0" smtClean="0"/>
              <a:t>, </a:t>
            </a:r>
            <a:r>
              <a:rPr lang="de-DE" sz="1400" dirty="0" err="1" smtClean="0"/>
              <a:t>that</a:t>
            </a:r>
            <a:r>
              <a:rPr lang="de-DE" sz="1400" dirty="0" smtClean="0"/>
              <a:t> </a:t>
            </a:r>
            <a:r>
              <a:rPr lang="de-DE" sz="1400" dirty="0" err="1" smtClean="0"/>
              <a:t>have</a:t>
            </a:r>
            <a:r>
              <a:rPr lang="de-DE" sz="1400" dirty="0" smtClean="0"/>
              <a:t> a </a:t>
            </a:r>
            <a:r>
              <a:rPr lang="de-DE" sz="1400" dirty="0" err="1" smtClean="0"/>
              <a:t>missingness</a:t>
            </a:r>
            <a:r>
              <a:rPr lang="de-DE" sz="1400" dirty="0" smtClean="0"/>
              <a:t> </a:t>
            </a:r>
            <a:r>
              <a:rPr lang="de-DE" sz="1400" dirty="0" err="1" smtClean="0"/>
              <a:t>correlation</a:t>
            </a:r>
            <a:r>
              <a:rPr lang="de-DE" sz="1400" dirty="0" smtClean="0"/>
              <a:t> </a:t>
            </a:r>
            <a:r>
              <a:rPr lang="de-DE" sz="1400" dirty="0" err="1" smtClean="0"/>
              <a:t>of</a:t>
            </a:r>
            <a:r>
              <a:rPr lang="de-DE" sz="1400" dirty="0" smtClean="0"/>
              <a:t> </a:t>
            </a:r>
            <a:r>
              <a:rPr lang="de-DE" sz="1400" dirty="0" err="1" smtClean="0"/>
              <a:t>lower</a:t>
            </a:r>
            <a:r>
              <a:rPr lang="de-DE" sz="1400" dirty="0" smtClean="0"/>
              <a:t> </a:t>
            </a:r>
            <a:r>
              <a:rPr lang="de-DE" sz="1400" dirty="0" err="1" smtClean="0"/>
              <a:t>than</a:t>
            </a:r>
            <a:r>
              <a:rPr lang="de-DE" sz="1400" dirty="0" smtClean="0"/>
              <a:t> 0.7. </a:t>
            </a:r>
            <a:endParaRPr lang="en-US" sz="1400" dirty="0"/>
          </a:p>
        </p:txBody>
      </p:sp>
      <p:grpSp>
        <p:nvGrpSpPr>
          <p:cNvPr id="28" name="Group 19"/>
          <p:cNvGrpSpPr/>
          <p:nvPr/>
        </p:nvGrpSpPr>
        <p:grpSpPr>
          <a:xfrm>
            <a:off x="358775" y="1393031"/>
            <a:ext cx="3889189" cy="307777"/>
            <a:chOff x="358775" y="1609055"/>
            <a:chExt cx="3889189" cy="307777"/>
          </a:xfrm>
        </p:grpSpPr>
        <p:cxnSp>
          <p:nvCxnSpPr>
            <p:cNvPr id="29"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Multivariate random samples (</a:t>
              </a:r>
              <a:r>
                <a:rPr lang="en-US" sz="1400" b="1" dirty="0" err="1" smtClean="0"/>
                <a:t>cor</a:t>
              </a:r>
              <a:r>
                <a:rPr lang="en-US" sz="1400" b="1" dirty="0" smtClean="0"/>
                <a:t> = 0.9)</a:t>
              </a:r>
              <a:endParaRPr lang="en-US" sz="1400" b="1" dirty="0"/>
            </a:p>
          </p:txBody>
        </p:sp>
      </p:grpSp>
      <p:grpSp>
        <p:nvGrpSpPr>
          <p:cNvPr id="21" name="Group 22"/>
          <p:cNvGrpSpPr/>
          <p:nvPr/>
        </p:nvGrpSpPr>
        <p:grpSpPr>
          <a:xfrm>
            <a:off x="4896036" y="1393030"/>
            <a:ext cx="3889189" cy="307777"/>
            <a:chOff x="358775" y="1609055"/>
            <a:chExt cx="3889189" cy="307777"/>
          </a:xfrm>
        </p:grpSpPr>
        <p:cxnSp>
          <p:nvCxnSpPr>
            <p:cNvPr id="22"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4"/>
            <p:cNvSpPr txBox="1"/>
            <p:nvPr/>
          </p:nvSpPr>
          <p:spPr>
            <a:xfrm>
              <a:off x="358775" y="1609055"/>
              <a:ext cx="3889189" cy="307777"/>
            </a:xfrm>
            <a:prstGeom prst="rect">
              <a:avLst/>
            </a:prstGeom>
            <a:noFill/>
          </p:spPr>
          <p:txBody>
            <a:bodyPr wrap="square" rtlCol="0">
              <a:spAutoFit/>
            </a:bodyPr>
            <a:lstStyle/>
            <a:p>
              <a:pPr algn="ctr"/>
              <a:r>
                <a:rPr lang="en-US" sz="1400" b="1" dirty="0"/>
                <a:t>Multivariate random samples (</a:t>
              </a:r>
              <a:r>
                <a:rPr lang="en-US" sz="1400" b="1" dirty="0" err="1" smtClean="0"/>
                <a:t>cor</a:t>
              </a:r>
              <a:r>
                <a:rPr lang="en-US" sz="1400" b="1" dirty="0" smtClean="0"/>
                <a:t> </a:t>
              </a:r>
              <a:r>
                <a:rPr lang="en-US" sz="1400" b="1" dirty="0"/>
                <a:t>= </a:t>
              </a:r>
              <a:r>
                <a:rPr lang="en-US" sz="1400" b="1" dirty="0" smtClean="0"/>
                <a:t>0)</a:t>
              </a:r>
              <a:endParaRPr lang="en-US" sz="1400" b="1" dirty="0"/>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sp>
        <p:nvSpPr>
          <p:cNvPr id="9" name="Oval 8"/>
          <p:cNvSpPr/>
          <p:nvPr/>
        </p:nvSpPr>
        <p:spPr>
          <a:xfrm>
            <a:off x="2591780" y="2636912"/>
            <a:ext cx="21602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57343" y="2013390"/>
            <a:ext cx="306945" cy="2351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59096" y="2233968"/>
            <a:ext cx="1043712" cy="307777"/>
          </a:xfrm>
          <a:prstGeom prst="rect">
            <a:avLst/>
          </a:prstGeom>
          <a:noFill/>
        </p:spPr>
        <p:txBody>
          <a:bodyPr wrap="square" rtlCol="0">
            <a:spAutoFit/>
          </a:bodyPr>
          <a:lstStyle/>
          <a:p>
            <a:r>
              <a:rPr lang="en-US" sz="1400" smtClean="0"/>
              <a:t>candidates</a:t>
            </a:r>
            <a:endParaRPr lang="en-US" sz="1400"/>
          </a:p>
        </p:txBody>
      </p:sp>
      <p:sp>
        <p:nvSpPr>
          <p:cNvPr id="35" name="TextBox 34"/>
          <p:cNvSpPr txBox="1"/>
          <p:nvPr/>
        </p:nvSpPr>
        <p:spPr>
          <a:xfrm>
            <a:off x="2825948" y="3032956"/>
            <a:ext cx="1043712" cy="307777"/>
          </a:xfrm>
          <a:prstGeom prst="rect">
            <a:avLst/>
          </a:prstGeom>
          <a:noFill/>
        </p:spPr>
        <p:txBody>
          <a:bodyPr wrap="square" rtlCol="0">
            <a:spAutoFit/>
          </a:bodyPr>
          <a:lstStyle/>
          <a:p>
            <a:r>
              <a:rPr lang="en-US" sz="1400" smtClean="0"/>
              <a:t>candidates</a:t>
            </a:r>
            <a:endParaRPr lang="en-US" sz="1400"/>
          </a:p>
        </p:txBody>
      </p:sp>
    </p:spTree>
    <p:extLst>
      <p:ext uri="{BB962C8B-B14F-4D97-AF65-F5344CB8AC3E}">
        <p14:creationId xmlns:p14="http://schemas.microsoft.com/office/powerpoint/2010/main" val="197007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935578" y="2133344"/>
            <a:ext cx="3085974" cy="3072538"/>
          </a:xfrm>
          <a:prstGeom prst="ellipse">
            <a:avLst/>
          </a:prstGeom>
          <a:noFill/>
          <a:ln w="127000">
            <a:solidFill>
              <a:srgbClr val="E6D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256861" y="1883309"/>
            <a:ext cx="1728192" cy="576064"/>
            <a:chOff x="1331640" y="2348880"/>
            <a:chExt cx="1728192" cy="576064"/>
          </a:xfrm>
          <a:solidFill>
            <a:schemeClr val="bg1">
              <a:lumMod val="75000"/>
            </a:schemeClr>
          </a:solidFill>
        </p:grpSpPr>
        <p:sp>
          <p:nvSpPr>
            <p:cNvPr id="7" name="Rounded Rectangle 6"/>
            <p:cNvSpPr/>
            <p:nvPr/>
          </p:nvSpPr>
          <p:spPr>
            <a:xfrm>
              <a:off x="1331640" y="2348880"/>
              <a:ext cx="1728192" cy="576064"/>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Business</a:t>
              </a:r>
              <a:r>
                <a:rPr lang="en-US" sz="1400" dirty="0" smtClean="0"/>
                <a:t> </a:t>
              </a:r>
              <a:r>
                <a:rPr lang="en-US" sz="1200" dirty="0" smtClean="0"/>
                <a:t>Understanding</a:t>
              </a:r>
              <a:endParaRPr lang="en-US" sz="1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436219"/>
              <a:ext cx="401384" cy="401384"/>
            </a:xfrm>
            <a:prstGeom prst="rect">
              <a:avLst/>
            </a:prstGeom>
            <a:grpFill/>
            <a:ln>
              <a:solidFill>
                <a:schemeClr val="bg1">
                  <a:lumMod val="75000"/>
                </a:schemeClr>
              </a:solidFill>
            </a:ln>
          </p:spPr>
        </p:pic>
      </p:grpSp>
      <p:grpSp>
        <p:nvGrpSpPr>
          <p:cNvPr id="10" name="Group 9"/>
          <p:cNvGrpSpPr/>
          <p:nvPr/>
        </p:nvGrpSpPr>
        <p:grpSpPr>
          <a:xfrm>
            <a:off x="4629108" y="1883308"/>
            <a:ext cx="1728192" cy="576064"/>
            <a:chOff x="1331640" y="2348880"/>
            <a:chExt cx="1728192" cy="576064"/>
          </a:xfrm>
        </p:grpSpPr>
        <p:sp>
          <p:nvSpPr>
            <p:cNvPr id="11" name="Rounded Rectangle 10"/>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Understanding</a:t>
              </a:r>
              <a:endParaRPr lang="en-US" sz="14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2480896"/>
              <a:ext cx="401384" cy="312029"/>
            </a:xfrm>
            <a:prstGeom prst="rect">
              <a:avLst/>
            </a:prstGeom>
          </p:spPr>
        </p:pic>
      </p:grpSp>
      <p:grpSp>
        <p:nvGrpSpPr>
          <p:cNvPr id="13" name="Group 12"/>
          <p:cNvGrpSpPr/>
          <p:nvPr/>
        </p:nvGrpSpPr>
        <p:grpSpPr>
          <a:xfrm>
            <a:off x="5472100" y="2924944"/>
            <a:ext cx="1728192" cy="576064"/>
            <a:chOff x="1331640" y="2348880"/>
            <a:chExt cx="1728192" cy="576064"/>
          </a:xfrm>
        </p:grpSpPr>
        <p:sp>
          <p:nvSpPr>
            <p:cNvPr id="14" name="Rounded Rectangle 13"/>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Data</a:t>
              </a:r>
              <a:br>
                <a:rPr lang="en-US" sz="1200" dirty="0" smtClean="0"/>
              </a:br>
              <a:r>
                <a:rPr lang="en-US" sz="1200" dirty="0" smtClean="0"/>
                <a:t>Cleaning</a:t>
              </a:r>
              <a:endParaRPr lang="en-US" sz="14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175" y="2480896"/>
              <a:ext cx="338330" cy="312029"/>
            </a:xfrm>
            <a:prstGeom prst="rect">
              <a:avLst/>
            </a:prstGeom>
          </p:spPr>
        </p:pic>
      </p:grpSp>
      <p:grpSp>
        <p:nvGrpSpPr>
          <p:cNvPr id="19" name="Group 18"/>
          <p:cNvGrpSpPr/>
          <p:nvPr/>
        </p:nvGrpSpPr>
        <p:grpSpPr>
          <a:xfrm>
            <a:off x="5472100" y="4077072"/>
            <a:ext cx="1728192" cy="576064"/>
            <a:chOff x="1331640" y="2348880"/>
            <a:chExt cx="1728192" cy="576064"/>
          </a:xfrm>
        </p:grpSpPr>
        <p:sp>
          <p:nvSpPr>
            <p:cNvPr id="20" name="Rounded Rectangle 19"/>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Modeling</a:t>
              </a:r>
              <a:endParaRPr lang="en-US" sz="1400"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912" y="2448134"/>
              <a:ext cx="377555" cy="377555"/>
            </a:xfrm>
            <a:prstGeom prst="rect">
              <a:avLst/>
            </a:prstGeom>
          </p:spPr>
        </p:pic>
      </p:grpSp>
      <p:grpSp>
        <p:nvGrpSpPr>
          <p:cNvPr id="26" name="Group 25"/>
          <p:cNvGrpSpPr/>
          <p:nvPr/>
        </p:nvGrpSpPr>
        <p:grpSpPr>
          <a:xfrm>
            <a:off x="3679712" y="5157192"/>
            <a:ext cx="1728192" cy="576064"/>
            <a:chOff x="1543387" y="5160585"/>
            <a:chExt cx="1728192" cy="576064"/>
          </a:xfrm>
        </p:grpSpPr>
        <p:grpSp>
          <p:nvGrpSpPr>
            <p:cNvPr id="22" name="Group 21"/>
            <p:cNvGrpSpPr/>
            <p:nvPr/>
          </p:nvGrpSpPr>
          <p:grpSpPr>
            <a:xfrm>
              <a:off x="1543387" y="5160585"/>
              <a:ext cx="1728192" cy="576064"/>
              <a:chOff x="1331640" y="2348880"/>
              <a:chExt cx="1728192" cy="576064"/>
            </a:xfrm>
          </p:grpSpPr>
          <p:sp>
            <p:nvSpPr>
              <p:cNvPr id="23" name="Rounded Rectangle 22"/>
              <p:cNvSpPr/>
              <p:nvPr/>
            </p:nvSpPr>
            <p:spPr>
              <a:xfrm>
                <a:off x="1331640" y="2348880"/>
                <a:ext cx="1728192" cy="576064"/>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Evaluation</a:t>
                </a:r>
                <a:endParaRPr lang="en-US" sz="1400"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6916" y="2674041"/>
                <a:ext cx="211624" cy="213120"/>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476" y="5301432"/>
              <a:ext cx="249228" cy="199910"/>
            </a:xfrm>
            <a:prstGeom prst="rect">
              <a:avLst/>
            </a:prstGeom>
          </p:spPr>
        </p:pic>
      </p:grpSp>
      <p:grpSp>
        <p:nvGrpSpPr>
          <p:cNvPr id="27" name="Group 26"/>
          <p:cNvGrpSpPr/>
          <p:nvPr/>
        </p:nvGrpSpPr>
        <p:grpSpPr>
          <a:xfrm>
            <a:off x="1951520" y="4077072"/>
            <a:ext cx="1728192" cy="576064"/>
            <a:chOff x="1331640" y="2348880"/>
            <a:chExt cx="1728192" cy="576064"/>
          </a:xfrm>
          <a:solidFill>
            <a:schemeClr val="bg1">
              <a:lumMod val="75000"/>
            </a:schemeClr>
          </a:solidFill>
        </p:grpSpPr>
        <p:sp>
          <p:nvSpPr>
            <p:cNvPr id="28" name="Rounded Rectangle 27"/>
            <p:cNvSpPr/>
            <p:nvPr/>
          </p:nvSpPr>
          <p:spPr>
            <a:xfrm>
              <a:off x="1331640" y="2348880"/>
              <a:ext cx="1728192" cy="576064"/>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algn="ctr"/>
              <a:r>
                <a:rPr lang="en-US" sz="1200" dirty="0" smtClean="0"/>
                <a:t>Deployment</a:t>
              </a:r>
              <a:endParaRPr lang="en-US" sz="1400" dirty="0"/>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5577" y="2448134"/>
              <a:ext cx="376225" cy="377555"/>
            </a:xfrm>
            <a:prstGeom prst="rect">
              <a:avLst/>
            </a:prstGeom>
            <a:grpFill/>
            <a:ln>
              <a:solidFill>
                <a:schemeClr val="bg1">
                  <a:lumMod val="75000"/>
                </a:schemeClr>
              </a:solidFill>
            </a:ln>
          </p:spPr>
        </p:pic>
      </p:grpSp>
      <p:cxnSp>
        <p:nvCxnSpPr>
          <p:cNvPr id="32" name="Straight Arrow Connector 31"/>
          <p:cNvCxnSpPr>
            <a:stCxn id="7" idx="3"/>
            <a:endCxn id="11" idx="1"/>
          </p:cNvCxnSpPr>
          <p:nvPr/>
        </p:nvCxnSpPr>
        <p:spPr>
          <a:xfrm flipV="1">
            <a:off x="3985053" y="2171340"/>
            <a:ext cx="644055"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a:off x="5493204" y="2459372"/>
            <a:ext cx="842992" cy="465572"/>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0" idx="0"/>
          </p:cNvCxnSpPr>
          <p:nvPr/>
        </p:nvCxnSpPr>
        <p:spPr>
          <a:xfrm>
            <a:off x="6336196" y="3501008"/>
            <a:ext cx="0" cy="576064"/>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2"/>
            <a:endCxn id="23" idx="3"/>
          </p:cNvCxnSpPr>
          <p:nvPr/>
        </p:nvCxnSpPr>
        <p:spPr>
          <a:xfrm flipH="1">
            <a:off x="5407904" y="4653136"/>
            <a:ext cx="928292" cy="79208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1"/>
            <a:endCxn id="28" idx="2"/>
          </p:cNvCxnSpPr>
          <p:nvPr/>
        </p:nvCxnSpPr>
        <p:spPr>
          <a:xfrm flipH="1" flipV="1">
            <a:off x="2815616" y="4653136"/>
            <a:ext cx="864096" cy="792088"/>
          </a:xfrm>
          <a:prstGeom prst="straightConnector1">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23" idx="0"/>
            <a:endCxn id="7" idx="2"/>
          </p:cNvCxnSpPr>
          <p:nvPr/>
        </p:nvCxnSpPr>
        <p:spPr>
          <a:xfrm rot="16200000" flipV="1">
            <a:off x="2483474" y="3096857"/>
            <a:ext cx="2697819" cy="1422851"/>
          </a:xfrm>
          <a:prstGeom prst="curvedConnector3">
            <a:avLst>
              <a:gd name="adj1" fmla="val 41714"/>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Can 48"/>
          <p:cNvSpPr/>
          <p:nvPr/>
        </p:nvSpPr>
        <p:spPr>
          <a:xfrm>
            <a:off x="4055845" y="2887808"/>
            <a:ext cx="975925" cy="1226400"/>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36000" rtlCol="0" anchor="ctr"/>
          <a:lstStyle/>
          <a:p>
            <a:pPr algn="ctr"/>
            <a:r>
              <a:rPr lang="en-US" sz="1600" dirty="0" smtClean="0"/>
              <a:t>DATA</a:t>
            </a:r>
            <a:endParaRPr lang="en-US" sz="1600" dirty="0"/>
          </a:p>
        </p:txBody>
      </p:sp>
      <p:sp>
        <p:nvSpPr>
          <p:cNvPr id="72" name="Triangle 71"/>
          <p:cNvSpPr/>
          <p:nvPr/>
        </p:nvSpPr>
        <p:spPr>
          <a:xfrm flipV="1">
            <a:off x="5769595" y="3633024"/>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riangle 36"/>
          <p:cNvSpPr/>
          <p:nvPr/>
        </p:nvSpPr>
        <p:spPr>
          <a:xfrm rot="10800000" flipV="1">
            <a:off x="2681564" y="3459122"/>
            <a:ext cx="503914" cy="278189"/>
          </a:xfrm>
          <a:prstGeom prst="triangle">
            <a:avLst/>
          </a:prstGeom>
          <a:solidFill>
            <a:srgbClr val="E6D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a:t>We use an (adjusted) version of the crisp-DM framework for data mining</a:t>
            </a:r>
            <a:endParaRPr lang="en-US" dirty="0"/>
          </a:p>
        </p:txBody>
      </p:sp>
      <p:cxnSp>
        <p:nvCxnSpPr>
          <p:cNvPr id="39" name="Curved Connector 38"/>
          <p:cNvCxnSpPr>
            <a:stCxn id="23" idx="3"/>
            <a:endCxn id="14" idx="3"/>
          </p:cNvCxnSpPr>
          <p:nvPr/>
        </p:nvCxnSpPr>
        <p:spPr>
          <a:xfrm flipV="1">
            <a:off x="5407904" y="3212976"/>
            <a:ext cx="1792388" cy="2232248"/>
          </a:xfrm>
          <a:prstGeom prst="curvedConnector3">
            <a:avLst>
              <a:gd name="adj1" fmla="val 112754"/>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734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MICE imputation fastest but does not run on the dataset</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59532" y="1872000"/>
            <a:ext cx="6074995" cy="3240000"/>
          </a:xfrm>
        </p:spPr>
      </p:pic>
      <p:sp>
        <p:nvSpPr>
          <p:cNvPr id="9" name="TextBox 8"/>
          <p:cNvSpPr txBox="1"/>
          <p:nvPr/>
        </p:nvSpPr>
        <p:spPr>
          <a:xfrm>
            <a:off x="6228184" y="1832625"/>
            <a:ext cx="2350698" cy="3108543"/>
          </a:xfrm>
          <a:prstGeom prst="rect">
            <a:avLst/>
          </a:prstGeom>
          <a:noFill/>
        </p:spPr>
        <p:txBody>
          <a:bodyPr wrap="square" rtlCol="0">
            <a:spAutoFit/>
          </a:bodyPr>
          <a:lstStyle/>
          <a:p>
            <a:r>
              <a:rPr lang="en-US" sz="1400" dirty="0" smtClean="0"/>
              <a:t>MICE clearly the fastest, but unfortunately fails for some attributes (-&gt; fails for the whole computation)</a:t>
            </a:r>
          </a:p>
          <a:p>
            <a:endParaRPr lang="en-US" sz="1400" dirty="0"/>
          </a:p>
          <a:p>
            <a:r>
              <a:rPr lang="en-US" sz="1400" dirty="0" smtClean="0"/>
              <a:t>MI also fails for some but can be divided per attribute</a:t>
            </a:r>
          </a:p>
          <a:p>
            <a:endParaRPr lang="en-US" sz="1400" dirty="0"/>
          </a:p>
          <a:p>
            <a:r>
              <a:rPr lang="en-US" sz="1400" dirty="0" smtClean="0"/>
              <a:t>Own parallel implementation of MI faster than MI, so this was taken for imputation </a:t>
            </a:r>
            <a:endParaRPr lang="en-US" sz="1400" dirty="0"/>
          </a:p>
        </p:txBody>
      </p:sp>
    </p:spTree>
    <p:extLst>
      <p:ext uri="{BB962C8B-B14F-4D97-AF65-F5344CB8AC3E}">
        <p14:creationId xmlns:p14="http://schemas.microsoft.com/office/powerpoint/2010/main" val="133176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sp>
        <p:nvSpPr>
          <p:cNvPr id="2" name="Rectangle 1"/>
          <p:cNvSpPr/>
          <p:nvPr/>
        </p:nvSpPr>
        <p:spPr>
          <a:xfrm>
            <a:off x="371722"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understanding</a:t>
            </a:r>
            <a:endParaRPr lang="en-US" dirty="0"/>
          </a:p>
        </p:txBody>
      </p:sp>
      <p:sp>
        <p:nvSpPr>
          <p:cNvPr id="16" name="Rectangle 15"/>
          <p:cNvSpPr/>
          <p:nvPr/>
        </p:nvSpPr>
        <p:spPr>
          <a:xfrm>
            <a:off x="2068359"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cleaning</a:t>
            </a:r>
            <a:endParaRPr lang="en-US" dirty="0"/>
          </a:p>
        </p:txBody>
      </p:sp>
      <p:sp>
        <p:nvSpPr>
          <p:cNvPr id="17" name="Rectangle 16"/>
          <p:cNvSpPr/>
          <p:nvPr/>
        </p:nvSpPr>
        <p:spPr>
          <a:xfrm>
            <a:off x="3764996"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Value imputation</a:t>
            </a:r>
            <a:endParaRPr lang="en-US" dirty="0"/>
          </a:p>
        </p:txBody>
      </p:sp>
      <p:sp>
        <p:nvSpPr>
          <p:cNvPr id="18" name="Rectangle 17"/>
          <p:cNvSpPr/>
          <p:nvPr/>
        </p:nvSpPr>
        <p:spPr>
          <a:xfrm>
            <a:off x="5461633" y="1706476"/>
            <a:ext cx="1626198" cy="8646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Machine learning approaches</a:t>
            </a:r>
            <a:endParaRPr lang="en-US" dirty="0"/>
          </a:p>
        </p:txBody>
      </p:sp>
      <p:sp>
        <p:nvSpPr>
          <p:cNvPr id="19" name="Rectangle 18"/>
          <p:cNvSpPr/>
          <p:nvPr/>
        </p:nvSpPr>
        <p:spPr>
          <a:xfrm>
            <a:off x="7158270"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Results</a:t>
            </a:r>
            <a:endParaRPr lang="en-US" dirty="0"/>
          </a:p>
        </p:txBody>
      </p:sp>
      <p:pic>
        <p:nvPicPr>
          <p:cNvPr id="9" name="Picture Placeholder 7"/>
          <p:cNvPicPr>
            <a:picLocks noChangeAspect="1"/>
          </p:cNvPicPr>
          <p:nvPr/>
        </p:nvPicPr>
        <p:blipFill>
          <a:blip r:embed="rId2"/>
          <a:srcRect l="5619" r="5619"/>
          <a:stretch>
            <a:fillRect/>
          </a:stretch>
        </p:blipFill>
        <p:spPr>
          <a:xfrm>
            <a:off x="358774" y="2564904"/>
            <a:ext cx="8426451" cy="2873589"/>
          </a:xfrm>
          <a:prstGeom prst="rect">
            <a:avLst/>
          </a:prstGeom>
        </p:spPr>
      </p:pic>
    </p:spTree>
    <p:extLst>
      <p:ext uri="{BB962C8B-B14F-4D97-AF65-F5344CB8AC3E}">
        <p14:creationId xmlns:p14="http://schemas.microsoft.com/office/powerpoint/2010/main" val="931771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Publications on big data in the last five years</a:t>
            </a:r>
            <a:endParaRPr lang="en-US" dirty="0"/>
          </a:p>
        </p:txBody>
      </p:sp>
      <p:graphicFrame>
        <p:nvGraphicFramePr>
          <p:cNvPr id="11" name="Inhaltsplatzhalter 10"/>
          <p:cNvGraphicFramePr>
            <a:graphicFrameLocks noGrp="1"/>
          </p:cNvGraphicFramePr>
          <p:nvPr>
            <p:ph sz="quarter" idx="13"/>
            <p:extLst>
              <p:ext uri="{D42A27DB-BD31-4B8C-83A1-F6EECF244321}">
                <p14:modId xmlns:p14="http://schemas.microsoft.com/office/powerpoint/2010/main" val="3296011936"/>
              </p:ext>
            </p:extLst>
          </p:nvPr>
        </p:nvGraphicFramePr>
        <p:xfrm>
          <a:off x="377825" y="1547813"/>
          <a:ext cx="8353425" cy="3501367"/>
        </p:xfrm>
        <a:graphic>
          <a:graphicData uri="http://schemas.openxmlformats.org/drawingml/2006/chart">
            <c:chart xmlns:c="http://schemas.openxmlformats.org/drawingml/2006/chart" xmlns:r="http://schemas.openxmlformats.org/officeDocument/2006/relationships" r:id="rId2"/>
          </a:graphicData>
        </a:graphic>
      </p:graphicFrame>
      <p:sp>
        <p:nvSpPr>
          <p:cNvPr id="10" name="Content Placeholder 4"/>
          <p:cNvSpPr>
            <a:spLocks noGrp="1"/>
          </p:cNvSpPr>
          <p:nvPr>
            <p:ph sz="quarter" idx="17"/>
          </p:nvPr>
        </p:nvSpPr>
        <p:spPr>
          <a:xfrm>
            <a:off x="377825" y="5685095"/>
            <a:ext cx="8353600" cy="408201"/>
          </a:xfrm>
        </p:spPr>
        <p:txBody>
          <a:bodyPr/>
          <a:lstStyle/>
          <a:p>
            <a:r>
              <a:rPr lang="de-DE" dirty="0" smtClean="0"/>
              <a:t>Source: </a:t>
            </a:r>
            <a:r>
              <a:rPr lang="de-DE" dirty="0" err="1" smtClean="0"/>
              <a:t>Scopus</a:t>
            </a:r>
            <a:r>
              <a:rPr lang="de-DE" dirty="0" smtClean="0"/>
              <a:t> </a:t>
            </a:r>
            <a:r>
              <a:rPr lang="de-DE" dirty="0" err="1" smtClean="0"/>
              <a:t>keyword</a:t>
            </a:r>
            <a:r>
              <a:rPr lang="de-DE" dirty="0" smtClean="0"/>
              <a:t> </a:t>
            </a:r>
            <a:r>
              <a:rPr lang="de-DE" dirty="0" err="1" smtClean="0"/>
              <a:t>search</a:t>
            </a:r>
            <a:r>
              <a:rPr lang="de-DE" dirty="0"/>
              <a:t>;</a:t>
            </a:r>
            <a:r>
              <a:rPr lang="de-DE" dirty="0" smtClean="0"/>
              <a:t> </a:t>
            </a:r>
            <a:r>
              <a:rPr lang="de-DE" dirty="0" err="1" smtClean="0"/>
              <a:t>inspirations</a:t>
            </a:r>
            <a:r>
              <a:rPr lang="de-DE" dirty="0"/>
              <a:t> </a:t>
            </a:r>
            <a:r>
              <a:rPr lang="de-DE" dirty="0" err="1" smtClean="0"/>
              <a:t>from</a:t>
            </a:r>
            <a:r>
              <a:rPr lang="de-DE" dirty="0" smtClean="0"/>
              <a:t> Al-</a:t>
            </a:r>
            <a:r>
              <a:rPr lang="de-DE" dirty="0" err="1" smtClean="0"/>
              <a:t>Jarrah</a:t>
            </a:r>
            <a:r>
              <a:rPr lang="de-DE" dirty="0" smtClean="0"/>
              <a:t> </a:t>
            </a:r>
            <a:r>
              <a:rPr lang="de-DE" dirty="0"/>
              <a:t>et al. </a:t>
            </a:r>
            <a:r>
              <a:rPr lang="de-DE" dirty="0" smtClean="0"/>
              <a:t>(2015), </a:t>
            </a:r>
            <a:r>
              <a:rPr lang="de-DE" dirty="0" err="1"/>
              <a:t>Berral</a:t>
            </a:r>
            <a:r>
              <a:rPr lang="de-DE" dirty="0"/>
              <a:t>-Garcia </a:t>
            </a:r>
            <a:r>
              <a:rPr lang="de-DE" dirty="0" smtClean="0"/>
              <a:t>(2016), </a:t>
            </a:r>
            <a:r>
              <a:rPr lang="de-DE" dirty="0"/>
              <a:t>Gupta et al. </a:t>
            </a:r>
            <a:r>
              <a:rPr lang="de-DE" dirty="0" smtClean="0"/>
              <a:t>(2016), </a:t>
            </a:r>
            <a:r>
              <a:rPr lang="nb-NO" dirty="0" err="1"/>
              <a:t>Qiu</a:t>
            </a:r>
            <a:r>
              <a:rPr lang="nb-NO" dirty="0"/>
              <a:t> et al. </a:t>
            </a:r>
            <a:r>
              <a:rPr lang="nb-NO" dirty="0" smtClean="0"/>
              <a:t>(2016), </a:t>
            </a:r>
            <a:r>
              <a:rPr lang="nb-NO" dirty="0"/>
              <a:t>Richter et al. </a:t>
            </a:r>
            <a:r>
              <a:rPr lang="nb-NO" dirty="0" smtClean="0"/>
              <a:t>(2015), </a:t>
            </a:r>
            <a:r>
              <a:rPr lang="nb-NO" dirty="0"/>
              <a:t>Sharma et al. </a:t>
            </a:r>
            <a:r>
              <a:rPr lang="nb-NO" dirty="0" smtClean="0"/>
              <a:t>(2013)</a:t>
            </a:r>
            <a:endParaRPr lang="en-US" dirty="0"/>
          </a:p>
        </p:txBody>
      </p:sp>
    </p:spTree>
    <p:extLst>
      <p:ext uri="{BB962C8B-B14F-4D97-AF65-F5344CB8AC3E}">
        <p14:creationId xmlns:p14="http://schemas.microsoft.com/office/powerpoint/2010/main" val="138204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70800" y="1052736"/>
            <a:ext cx="6508800" cy="612068"/>
          </a:xfrm>
        </p:spPr>
        <p:txBody>
          <a:bodyPr/>
          <a:lstStyle/>
          <a:p>
            <a:r>
              <a:rPr lang="en-US" dirty="0" smtClean="0"/>
              <a:t>Logistic regression, </a:t>
            </a:r>
            <a:r>
              <a:rPr lang="en-US" dirty="0" err="1" smtClean="0"/>
              <a:t>svms</a:t>
            </a:r>
            <a:r>
              <a:rPr lang="en-US" dirty="0" smtClean="0"/>
              <a:t>, </a:t>
            </a:r>
            <a:r>
              <a:rPr lang="en-US" dirty="0" err="1" smtClean="0"/>
              <a:t>anns</a:t>
            </a:r>
            <a:r>
              <a:rPr lang="en-US" dirty="0" smtClean="0"/>
              <a:t>, </a:t>
            </a:r>
            <a:r>
              <a:rPr lang="en-US" dirty="0" err="1" smtClean="0"/>
              <a:t>kknn</a:t>
            </a:r>
            <a:r>
              <a:rPr lang="en-US" dirty="0" smtClean="0"/>
              <a:t> were tested and discarded due to performance or input data reasons </a:t>
            </a:r>
            <a:endParaRPr lang="en-US" dirty="0"/>
          </a:p>
        </p:txBody>
      </p:sp>
      <p:sp>
        <p:nvSpPr>
          <p:cNvPr id="4" name="Title 3"/>
          <p:cNvSpPr>
            <a:spLocks noGrp="1"/>
          </p:cNvSpPr>
          <p:nvPr>
            <p:ph type="title"/>
          </p:nvPr>
        </p:nvSpPr>
        <p:spPr/>
        <p:txBody>
          <a:bodyPr/>
          <a:lstStyle/>
          <a:p>
            <a:r>
              <a:rPr lang="en-US" dirty="0" smtClean="0"/>
              <a:t>Used machine learning techniques</a:t>
            </a:r>
            <a:endParaRPr lang="en-US" dirty="0"/>
          </a:p>
        </p:txBody>
      </p:sp>
      <p:graphicFrame>
        <p:nvGraphicFramePr>
          <p:cNvPr id="29" name="Content Placeholder 28"/>
          <p:cNvGraphicFramePr>
            <a:graphicFrameLocks noGrp="1"/>
          </p:cNvGraphicFramePr>
          <p:nvPr>
            <p:ph sz="quarter" idx="17"/>
            <p:extLst>
              <p:ext uri="{D42A27DB-BD31-4B8C-83A1-F6EECF244321}">
                <p14:modId xmlns:p14="http://schemas.microsoft.com/office/powerpoint/2010/main" val="975905135"/>
              </p:ext>
            </p:extLst>
          </p:nvPr>
        </p:nvGraphicFramePr>
        <p:xfrm>
          <a:off x="370799" y="3099775"/>
          <a:ext cx="8414427" cy="2713516"/>
        </p:xfrm>
        <a:graphic>
          <a:graphicData uri="http://schemas.openxmlformats.org/drawingml/2006/table">
            <a:tbl>
              <a:tblPr firstRow="1" bandRow="1">
                <a:tableStyleId>{5C22544A-7EE6-4342-B048-85BDC9FD1C3A}</a:tableStyleId>
              </a:tblPr>
              <a:tblGrid>
                <a:gridCol w="2804809"/>
                <a:gridCol w="2804809"/>
                <a:gridCol w="2804809"/>
              </a:tblGrid>
              <a:tr h="359184">
                <a:tc>
                  <a:txBody>
                    <a:bodyPr/>
                    <a:lstStyle/>
                    <a:p>
                      <a:r>
                        <a:rPr lang="en-US" sz="1600" dirty="0" smtClean="0"/>
                        <a:t>RPART</a:t>
                      </a:r>
                      <a:endParaRPr lang="en-US" sz="1600" dirty="0"/>
                    </a:p>
                  </a:txBody>
                  <a:tcPr/>
                </a:tc>
                <a:tc>
                  <a:txBody>
                    <a:bodyPr/>
                    <a:lstStyle/>
                    <a:p>
                      <a:r>
                        <a:rPr lang="en-US" sz="1600" dirty="0" smtClean="0"/>
                        <a:t>Random</a:t>
                      </a:r>
                      <a:r>
                        <a:rPr lang="en-US" sz="1600" baseline="0" dirty="0" smtClean="0"/>
                        <a:t> Forest</a:t>
                      </a:r>
                      <a:endParaRPr lang="en-US" sz="1600" dirty="0"/>
                    </a:p>
                  </a:txBody>
                  <a:tcPr/>
                </a:tc>
                <a:tc>
                  <a:txBody>
                    <a:bodyPr/>
                    <a:lstStyle/>
                    <a:p>
                      <a:r>
                        <a:rPr lang="en-US" sz="1600" dirty="0" err="1" smtClean="0"/>
                        <a:t>Xtreme</a:t>
                      </a:r>
                      <a:r>
                        <a:rPr lang="en-US" sz="1600" baseline="0" dirty="0" smtClean="0"/>
                        <a:t> Gradient Boosting</a:t>
                      </a:r>
                      <a:endParaRPr lang="en-US" sz="1600" dirty="0"/>
                    </a:p>
                  </a:txBody>
                  <a:tcPr marL="72000" marR="36000"/>
                </a:tc>
              </a:tr>
              <a:tr h="406799">
                <a:tc gridSpan="3">
                  <a:txBody>
                    <a:bodyPr/>
                    <a:lstStyle/>
                    <a:p>
                      <a:pPr algn="ctr"/>
                      <a:r>
                        <a:rPr lang="en-US" sz="1600" dirty="0" smtClean="0"/>
                        <a:t>Tree-based model</a:t>
                      </a:r>
                      <a:endParaRPr lang="en-US" sz="1600" dirty="0"/>
                    </a:p>
                  </a:txBody>
                  <a:tcPr/>
                </a:tc>
                <a:tc hMerge="1">
                  <a:txBody>
                    <a:bodyPr/>
                    <a:lstStyle/>
                    <a:p>
                      <a:pPr algn="ctr"/>
                      <a:endParaRPr lang="en-US" dirty="0"/>
                    </a:p>
                  </a:txBody>
                  <a:tcPr/>
                </a:tc>
                <a:tc hMerge="1">
                  <a:txBody>
                    <a:bodyPr/>
                    <a:lstStyle/>
                    <a:p>
                      <a:endParaRPr lang="en-US" dirty="0"/>
                    </a:p>
                  </a:txBody>
                  <a:tcPr/>
                </a:tc>
              </a:tr>
              <a:tr h="406799">
                <a:tc>
                  <a:txBody>
                    <a:bodyPr/>
                    <a:lstStyle/>
                    <a:p>
                      <a:r>
                        <a:rPr lang="en-US" sz="1600" dirty="0" smtClean="0"/>
                        <a:t>Basic method</a:t>
                      </a:r>
                      <a:endParaRPr lang="en-US" sz="1600" dirty="0"/>
                    </a:p>
                  </a:txBody>
                  <a:tcPr/>
                </a:tc>
                <a:tc gridSpan="2">
                  <a:txBody>
                    <a:bodyPr/>
                    <a:lstStyle/>
                    <a:p>
                      <a:pPr algn="ctr"/>
                      <a:r>
                        <a:rPr lang="en-US" sz="1600" dirty="0" smtClean="0"/>
                        <a:t>Ensemble</a:t>
                      </a:r>
                      <a:r>
                        <a:rPr lang="en-US" sz="1600" baseline="0" dirty="0" smtClean="0"/>
                        <a:t> method</a:t>
                      </a:r>
                      <a:endParaRPr lang="en-US" sz="1600" dirty="0"/>
                    </a:p>
                  </a:txBody>
                  <a:tcPr anchor="ctr"/>
                </a:tc>
                <a:tc hMerge="1">
                  <a:txBody>
                    <a:bodyPr/>
                    <a:lstStyle/>
                    <a:p>
                      <a:endParaRPr lang="en-US" dirty="0"/>
                    </a:p>
                  </a:txBody>
                  <a:tcPr/>
                </a:tc>
              </a:tr>
              <a:tr h="361908">
                <a:tc>
                  <a:txBody>
                    <a:bodyPr/>
                    <a:lstStyle/>
                    <a:p>
                      <a:r>
                        <a:rPr lang="en-US" sz="1600" dirty="0" smtClean="0"/>
                        <a:t>Grows tree and prunes</a:t>
                      </a:r>
                      <a:endParaRPr lang="en-US" sz="1600" dirty="0"/>
                    </a:p>
                  </a:txBody>
                  <a:tcPr/>
                </a:tc>
                <a:tc>
                  <a:txBody>
                    <a:bodyPr/>
                    <a:lstStyle/>
                    <a:p>
                      <a:r>
                        <a:rPr lang="en-US" sz="1600" dirty="0" smtClean="0"/>
                        <a:t>Grows deep trees</a:t>
                      </a:r>
                      <a:endParaRPr lang="en-US" sz="1600" dirty="0"/>
                    </a:p>
                  </a:txBody>
                  <a:tcPr/>
                </a:tc>
                <a:tc>
                  <a:txBody>
                    <a:bodyPr/>
                    <a:lstStyle/>
                    <a:p>
                      <a:r>
                        <a:rPr lang="en-US" sz="1600" dirty="0" smtClean="0"/>
                        <a:t>Grows</a:t>
                      </a:r>
                      <a:r>
                        <a:rPr lang="en-US" sz="1600" baseline="0" dirty="0" smtClean="0"/>
                        <a:t> one tree per round</a:t>
                      </a:r>
                      <a:endParaRPr lang="en-US" sz="1600" dirty="0"/>
                    </a:p>
                  </a:txBody>
                  <a:tcPr/>
                </a:tc>
              </a:tr>
              <a:tr h="599706">
                <a:tc>
                  <a:txBody>
                    <a:bodyPr/>
                    <a:lstStyle/>
                    <a:p>
                      <a:r>
                        <a:rPr lang="en-US" sz="1600" dirty="0" smtClean="0"/>
                        <a:t>Fit a single tree</a:t>
                      </a:r>
                      <a:endParaRPr lang="en-US" sz="1600" dirty="0"/>
                    </a:p>
                  </a:txBody>
                  <a:tcPr/>
                </a:tc>
                <a:tc>
                  <a:txBody>
                    <a:bodyPr/>
                    <a:lstStyle/>
                    <a:p>
                      <a:r>
                        <a:rPr lang="en-US" sz="1600" dirty="0" smtClean="0"/>
                        <a:t>Fit</a:t>
                      </a:r>
                      <a:r>
                        <a:rPr lang="en-US" sz="1600" baseline="0" dirty="0" smtClean="0"/>
                        <a:t> many independent trees</a:t>
                      </a:r>
                      <a:endParaRPr lang="en-US" sz="1600" dirty="0"/>
                    </a:p>
                  </a:txBody>
                  <a:tcPr/>
                </a:tc>
                <a:tc>
                  <a:txBody>
                    <a:bodyPr/>
                    <a:lstStyle/>
                    <a:p>
                      <a:r>
                        <a:rPr lang="en-US" sz="1600" dirty="0" smtClean="0"/>
                        <a:t>Iterative</a:t>
                      </a:r>
                      <a:r>
                        <a:rPr lang="en-US" sz="1600" baseline="0" dirty="0" smtClean="0"/>
                        <a:t> model improvement</a:t>
                      </a:r>
                      <a:endParaRPr lang="en-US" sz="1600" dirty="0"/>
                    </a:p>
                  </a:txBody>
                  <a:tcPr/>
                </a:tc>
              </a:tr>
              <a:tr h="571318">
                <a:tc>
                  <a:txBody>
                    <a:bodyPr/>
                    <a:lstStyle/>
                    <a:p>
                      <a:r>
                        <a:rPr lang="en-US" sz="1600" dirty="0" smtClean="0"/>
                        <a:t>Predict</a:t>
                      </a:r>
                      <a:r>
                        <a:rPr lang="en-US" sz="1600" baseline="0" dirty="0" smtClean="0"/>
                        <a:t> by leaf</a:t>
                      </a:r>
                      <a:endParaRPr lang="en-US" sz="1600" dirty="0"/>
                    </a:p>
                  </a:txBody>
                  <a:tcPr/>
                </a:tc>
                <a:tc>
                  <a:txBody>
                    <a:bodyPr/>
                    <a:lstStyle/>
                    <a:p>
                      <a:r>
                        <a:rPr lang="en-US" sz="1600" dirty="0" smtClean="0"/>
                        <a:t>Predict by majority vote</a:t>
                      </a:r>
                      <a:endParaRPr lang="en-US" sz="1600" dirty="0"/>
                    </a:p>
                  </a:txBody>
                  <a:tcPr/>
                </a:tc>
                <a:tc>
                  <a:txBody>
                    <a:bodyPr/>
                    <a:lstStyle/>
                    <a:p>
                      <a:r>
                        <a:rPr lang="en-US" sz="1600" dirty="0" smtClean="0"/>
                        <a:t>Predict by latest model</a:t>
                      </a:r>
                      <a:r>
                        <a:rPr lang="en-US" sz="1600" baseline="0" dirty="0" smtClean="0"/>
                        <a:t> iteration</a:t>
                      </a:r>
                      <a:endParaRPr lang="en-US" sz="1600" dirty="0"/>
                    </a:p>
                  </a:txBody>
                  <a:tcPr/>
                </a:tc>
              </a:tr>
            </a:tbl>
          </a:graphicData>
        </a:graphic>
      </p:graphicFrame>
      <p:sp>
        <p:nvSpPr>
          <p:cNvPr id="44" name="Oval 43"/>
          <p:cNvSpPr/>
          <p:nvPr/>
        </p:nvSpPr>
        <p:spPr>
          <a:xfrm>
            <a:off x="7056276" y="2096852"/>
            <a:ext cx="864000" cy="864000"/>
          </a:xfrm>
          <a:prstGeom prst="ellipse">
            <a:avLst/>
          </a:prstGeom>
          <a:noFill/>
          <a:ln w="38100">
            <a:solidFill>
              <a:srgbClr val="8523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p:cNvSpPr/>
          <p:nvPr/>
        </p:nvSpPr>
        <p:spPr>
          <a:xfrm>
            <a:off x="6980722" y="2449519"/>
            <a:ext cx="143765" cy="11881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p:cNvSpPr/>
          <p:nvPr/>
        </p:nvSpPr>
        <p:spPr>
          <a:xfrm rot="10800000">
            <a:off x="7848518" y="2469445"/>
            <a:ext cx="143765" cy="11881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191507" y="2111324"/>
            <a:ext cx="389805" cy="778385"/>
            <a:chOff x="788632" y="729547"/>
            <a:chExt cx="759619" cy="1516849"/>
          </a:xfrm>
        </p:grpSpPr>
        <p:sp>
          <p:nvSpPr>
            <p:cNvPr id="18"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3" name="Group 22"/>
          <p:cNvGrpSpPr/>
          <p:nvPr/>
        </p:nvGrpSpPr>
        <p:grpSpPr>
          <a:xfrm>
            <a:off x="4185762" y="1787127"/>
            <a:ext cx="389805" cy="778385"/>
            <a:chOff x="788632" y="729547"/>
            <a:chExt cx="759619" cy="1516849"/>
          </a:xfrm>
        </p:grpSpPr>
        <p:sp>
          <p:nvSpPr>
            <p:cNvPr id="24"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8" name="Group 27"/>
          <p:cNvGrpSpPr/>
          <p:nvPr/>
        </p:nvGrpSpPr>
        <p:grpSpPr>
          <a:xfrm>
            <a:off x="3615938" y="1888733"/>
            <a:ext cx="389805" cy="778385"/>
            <a:chOff x="788632" y="729547"/>
            <a:chExt cx="759619" cy="1516849"/>
          </a:xfrm>
        </p:grpSpPr>
        <p:sp>
          <p:nvSpPr>
            <p:cNvPr id="33"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 name="Group 39"/>
          <p:cNvGrpSpPr/>
          <p:nvPr/>
        </p:nvGrpSpPr>
        <p:grpSpPr>
          <a:xfrm>
            <a:off x="4521779" y="1952706"/>
            <a:ext cx="389805" cy="778385"/>
            <a:chOff x="788632" y="729547"/>
            <a:chExt cx="759619" cy="1516849"/>
          </a:xfrm>
        </p:grpSpPr>
        <p:sp>
          <p:nvSpPr>
            <p:cNvPr id="41"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9" name="Group 48"/>
          <p:cNvGrpSpPr/>
          <p:nvPr/>
        </p:nvGrpSpPr>
        <p:grpSpPr>
          <a:xfrm>
            <a:off x="3955348" y="2135145"/>
            <a:ext cx="389805" cy="778385"/>
            <a:chOff x="788632" y="729547"/>
            <a:chExt cx="759619" cy="1516849"/>
          </a:xfrm>
        </p:grpSpPr>
        <p:sp>
          <p:nvSpPr>
            <p:cNvPr id="50"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4" name="Group 53"/>
          <p:cNvGrpSpPr/>
          <p:nvPr/>
        </p:nvGrpSpPr>
        <p:grpSpPr>
          <a:xfrm>
            <a:off x="7293373" y="2132856"/>
            <a:ext cx="389805" cy="778385"/>
            <a:chOff x="788632" y="729547"/>
            <a:chExt cx="759619" cy="1516849"/>
          </a:xfrm>
        </p:grpSpPr>
        <p:sp>
          <p:nvSpPr>
            <p:cNvPr id="55" name="Abgerundetes Rechteck 5"/>
            <p:cNvSpPr/>
            <p:nvPr/>
          </p:nvSpPr>
          <p:spPr>
            <a:xfrm>
              <a:off x="1059081" y="2036847"/>
              <a:ext cx="210485" cy="209549"/>
            </a:xfrm>
            <a:prstGeom prst="roundRect">
              <a:avLst>
                <a:gd name="adj" fmla="val 42091"/>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Dreieck 6"/>
            <p:cNvSpPr/>
            <p:nvPr/>
          </p:nvSpPr>
          <p:spPr>
            <a:xfrm>
              <a:off x="788632" y="1054206"/>
              <a:ext cx="759619" cy="102725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Dreieck 7"/>
            <p:cNvSpPr/>
            <p:nvPr/>
          </p:nvSpPr>
          <p:spPr>
            <a:xfrm>
              <a:off x="860539" y="878305"/>
              <a:ext cx="615804" cy="832769"/>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Dreieck 8"/>
            <p:cNvSpPr/>
            <p:nvPr/>
          </p:nvSpPr>
          <p:spPr>
            <a:xfrm>
              <a:off x="957159" y="729547"/>
              <a:ext cx="422565" cy="571446"/>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160582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491880" y="1548001"/>
            <a:ext cx="5448245" cy="2277043"/>
          </a:xfrm>
        </p:spPr>
        <p:txBody>
          <a:bodyPr>
            <a:normAutofit/>
          </a:bodyPr>
          <a:lstStyle/>
          <a:p>
            <a:r>
              <a:rPr lang="en-US" sz="1800" dirty="0" smtClean="0">
                <a:solidFill>
                  <a:schemeClr val="tx1"/>
                </a:solidFill>
              </a:rPr>
              <a:t>A tree visualizes a set of binary rules </a:t>
            </a:r>
          </a:p>
          <a:p>
            <a:r>
              <a:rPr lang="en-US" sz="1800" dirty="0" smtClean="0">
                <a:solidFill>
                  <a:schemeClr val="tx1"/>
                </a:solidFill>
              </a:rPr>
              <a:t>An observation will end up in a leaf, which assigns its class to the observation</a:t>
            </a:r>
          </a:p>
          <a:p>
            <a:r>
              <a:rPr lang="en-US" sz="1800" dirty="0" smtClean="0">
                <a:solidFill>
                  <a:schemeClr val="tx1"/>
                </a:solidFill>
              </a:rPr>
              <a:t>Algorithms usually work top-down, by choosing </a:t>
            </a:r>
            <a:r>
              <a:rPr lang="en-US" sz="1800" dirty="0">
                <a:solidFill>
                  <a:schemeClr val="tx1"/>
                </a:solidFill>
              </a:rPr>
              <a:t>at each step </a:t>
            </a:r>
            <a:r>
              <a:rPr lang="en-US" sz="1800" dirty="0" smtClean="0">
                <a:solidFill>
                  <a:schemeClr val="tx1"/>
                </a:solidFill>
              </a:rPr>
              <a:t>the variable that best splits the observations</a:t>
            </a:r>
            <a:endParaRPr lang="en-US" sz="1800" dirty="0">
              <a:solidFill>
                <a:schemeClr val="tx1"/>
              </a:solidFill>
            </a:endParaRPr>
          </a:p>
        </p:txBody>
      </p:sp>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dirty="0" smtClean="0"/>
              <a:t>On Decision trees</a:t>
            </a:r>
            <a:endParaRPr lang="en-US" dirty="0"/>
          </a:p>
        </p:txBody>
      </p:sp>
      <p:pic>
        <p:nvPicPr>
          <p:cNvPr id="54" name="Content Placeholder 5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938053" y="4797151"/>
            <a:ext cx="630059" cy="630059"/>
          </a:xfrm>
        </p:spPr>
      </p:pic>
      <p:sp>
        <p:nvSpPr>
          <p:cNvPr id="6" name="Rounded Rectangle 5"/>
          <p:cNvSpPr/>
          <p:nvPr/>
        </p:nvSpPr>
        <p:spPr>
          <a:xfrm>
            <a:off x="935596" y="1448780"/>
            <a:ext cx="1080120"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sex=male</a:t>
            </a:r>
            <a:endParaRPr lang="en-US" sz="1400" dirty="0"/>
          </a:p>
        </p:txBody>
      </p:sp>
      <p:sp>
        <p:nvSpPr>
          <p:cNvPr id="8" name="Rounded Rectangle 7"/>
          <p:cNvSpPr/>
          <p:nvPr/>
        </p:nvSpPr>
        <p:spPr>
          <a:xfrm>
            <a:off x="1536024" y="2172299"/>
            <a:ext cx="1080120"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age&lt;14</a:t>
            </a:r>
            <a:endParaRPr lang="en-US" sz="1400" dirty="0"/>
          </a:p>
        </p:txBody>
      </p:sp>
      <p:cxnSp>
        <p:nvCxnSpPr>
          <p:cNvPr id="10" name="Straight Connector 9"/>
          <p:cNvCxnSpPr>
            <a:stCxn id="6" idx="2"/>
            <a:endCxn id="16" idx="0"/>
          </p:cNvCxnSpPr>
          <p:nvPr/>
        </p:nvCxnSpPr>
        <p:spPr>
          <a:xfrm flipH="1">
            <a:off x="845586" y="1952836"/>
            <a:ext cx="630070" cy="21602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2"/>
            <a:endCxn id="8" idx="0"/>
          </p:cNvCxnSpPr>
          <p:nvPr/>
        </p:nvCxnSpPr>
        <p:spPr>
          <a:xfrm>
            <a:off x="1475656" y="1952836"/>
            <a:ext cx="600428" cy="2194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23729" y="2924944"/>
            <a:ext cx="1116124" cy="576064"/>
          </a:xfrm>
          <a:prstGeom prst="ellipse">
            <a:avLst/>
          </a:prstGeom>
          <a:noFill/>
          <a:ln>
            <a:solidFill>
              <a:srgbClr val="832338"/>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1200" b="1" dirty="0" smtClean="0">
                <a:solidFill>
                  <a:srgbClr val="832338"/>
                </a:solidFill>
              </a:rPr>
              <a:t>Doesn’t</a:t>
            </a:r>
            <a:r>
              <a:rPr lang="en-US" sz="1200" dirty="0" smtClean="0">
                <a:solidFill>
                  <a:srgbClr val="832338"/>
                </a:solidFill>
              </a:rPr>
              <a:t> like gaming</a:t>
            </a:r>
            <a:endParaRPr lang="en-US" sz="1200" dirty="0">
              <a:solidFill>
                <a:srgbClr val="832338"/>
              </a:solidFill>
            </a:endParaRPr>
          </a:p>
        </p:txBody>
      </p:sp>
      <p:sp>
        <p:nvSpPr>
          <p:cNvPr id="16" name="Oval 15"/>
          <p:cNvSpPr/>
          <p:nvPr/>
        </p:nvSpPr>
        <p:spPr>
          <a:xfrm>
            <a:off x="323528" y="2168860"/>
            <a:ext cx="1044116" cy="576064"/>
          </a:xfrm>
          <a:prstGeom prst="ellipse">
            <a:avLst/>
          </a:prstGeom>
          <a:noFill/>
          <a:ln>
            <a:solidFill>
              <a:srgbClr val="83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832338"/>
                </a:solidFill>
              </a:rPr>
              <a:t>Likes gaming</a:t>
            </a:r>
            <a:endParaRPr lang="en-US" sz="1200" dirty="0">
              <a:solidFill>
                <a:srgbClr val="832338"/>
              </a:solidFill>
            </a:endParaRPr>
          </a:p>
        </p:txBody>
      </p:sp>
      <p:cxnSp>
        <p:nvCxnSpPr>
          <p:cNvPr id="17" name="Straight Connector 16"/>
          <p:cNvCxnSpPr>
            <a:stCxn id="15" idx="0"/>
            <a:endCxn id="8" idx="2"/>
          </p:cNvCxnSpPr>
          <p:nvPr/>
        </p:nvCxnSpPr>
        <p:spPr>
          <a:xfrm flipH="1" flipV="1">
            <a:off x="2076084" y="2676355"/>
            <a:ext cx="605707" cy="2485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8" idx="0"/>
            <a:endCxn id="8" idx="2"/>
          </p:cNvCxnSpPr>
          <p:nvPr/>
        </p:nvCxnSpPr>
        <p:spPr>
          <a:xfrm flipV="1">
            <a:off x="1487297" y="2676355"/>
            <a:ext cx="588787" cy="24858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971600" y="2924944"/>
            <a:ext cx="1031393" cy="576064"/>
          </a:xfrm>
          <a:prstGeom prst="ellipse">
            <a:avLst/>
          </a:prstGeom>
          <a:noFill/>
          <a:ln>
            <a:solidFill>
              <a:srgbClr val="83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832338"/>
                </a:solidFill>
              </a:rPr>
              <a:t>Likes gaming</a:t>
            </a:r>
            <a:endParaRPr lang="en-US" sz="1200" dirty="0">
              <a:solidFill>
                <a:srgbClr val="832338"/>
              </a:solidFill>
            </a:endParaRPr>
          </a:p>
        </p:txBody>
      </p:sp>
      <p:cxnSp>
        <p:nvCxnSpPr>
          <p:cNvPr id="41" name="Straight Connector 40"/>
          <p:cNvCxnSpPr/>
          <p:nvPr/>
        </p:nvCxnSpPr>
        <p:spPr>
          <a:xfrm>
            <a:off x="135948" y="3717032"/>
            <a:ext cx="8756532"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31179" y="3963688"/>
            <a:ext cx="6966068" cy="646331"/>
          </a:xfrm>
          <a:prstGeom prst="rect">
            <a:avLst/>
          </a:prstGeom>
          <a:noFill/>
        </p:spPr>
        <p:txBody>
          <a:bodyPr wrap="square" rtlCol="0">
            <a:spAutoFit/>
          </a:bodyPr>
          <a:lstStyle/>
          <a:p>
            <a:r>
              <a:rPr lang="en-US" b="1" dirty="0" smtClean="0"/>
              <a:t>Trees tend to grow very deep, which results in overfitting.</a:t>
            </a:r>
          </a:p>
        </p:txBody>
      </p:sp>
      <p:sp>
        <p:nvSpPr>
          <p:cNvPr id="47" name="TextBox 46"/>
          <p:cNvSpPr txBox="1"/>
          <p:nvPr/>
        </p:nvSpPr>
        <p:spPr>
          <a:xfrm>
            <a:off x="2699792" y="5553233"/>
            <a:ext cx="1106579" cy="369332"/>
          </a:xfrm>
          <a:prstGeom prst="rect">
            <a:avLst/>
          </a:prstGeom>
          <a:noFill/>
        </p:spPr>
        <p:txBody>
          <a:bodyPr wrap="square" rtlCol="0">
            <a:spAutoFit/>
          </a:bodyPr>
          <a:lstStyle/>
          <a:p>
            <a:pPr algn="ctr"/>
            <a:r>
              <a:rPr lang="en-US" smtClean="0"/>
              <a:t>Pruning</a:t>
            </a:r>
            <a:endParaRPr lang="en-US" dirty="0"/>
          </a:p>
        </p:txBody>
      </p:sp>
      <p:sp>
        <p:nvSpPr>
          <p:cNvPr id="21" name="TextBox 20"/>
          <p:cNvSpPr txBox="1"/>
          <p:nvPr/>
        </p:nvSpPr>
        <p:spPr>
          <a:xfrm>
            <a:off x="323529" y="4976871"/>
            <a:ext cx="2520280" cy="369332"/>
          </a:xfrm>
          <a:prstGeom prst="rect">
            <a:avLst/>
          </a:prstGeom>
          <a:noFill/>
        </p:spPr>
        <p:txBody>
          <a:bodyPr wrap="square" rtlCol="0">
            <a:spAutoFit/>
          </a:bodyPr>
          <a:lstStyle/>
          <a:p>
            <a:r>
              <a:rPr lang="en-US" dirty="0" smtClean="0"/>
              <a:t>Countermeasures:</a:t>
            </a:r>
          </a:p>
        </p:txBody>
      </p:sp>
      <p:grpSp>
        <p:nvGrpSpPr>
          <p:cNvPr id="13" name="Group 12"/>
          <p:cNvGrpSpPr/>
          <p:nvPr/>
        </p:nvGrpSpPr>
        <p:grpSpPr>
          <a:xfrm>
            <a:off x="4211960" y="4748663"/>
            <a:ext cx="1543434" cy="1258331"/>
            <a:chOff x="4509458" y="4802734"/>
            <a:chExt cx="1543434" cy="1258331"/>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175" y="4802734"/>
              <a:ext cx="612000" cy="612000"/>
            </a:xfrm>
            <a:prstGeom prst="rect">
              <a:avLst/>
            </a:prstGeom>
          </p:spPr>
        </p:pic>
        <p:sp>
          <p:nvSpPr>
            <p:cNvPr id="23" name="TextBox 22"/>
            <p:cNvSpPr txBox="1"/>
            <p:nvPr/>
          </p:nvSpPr>
          <p:spPr>
            <a:xfrm>
              <a:off x="4509458" y="5414734"/>
              <a:ext cx="1543434" cy="646331"/>
            </a:xfrm>
            <a:prstGeom prst="rect">
              <a:avLst/>
            </a:prstGeom>
            <a:noFill/>
          </p:spPr>
          <p:txBody>
            <a:bodyPr wrap="square" rtlCol="0">
              <a:spAutoFit/>
            </a:bodyPr>
            <a:lstStyle/>
            <a:p>
              <a:pPr algn="ctr"/>
              <a:r>
                <a:rPr lang="en-US" smtClean="0"/>
                <a:t>Subsampling columns</a:t>
              </a:r>
              <a:endParaRPr lang="en-US" dirty="0"/>
            </a:p>
          </p:txBody>
        </p:sp>
      </p:grpSp>
      <p:grpSp>
        <p:nvGrpSpPr>
          <p:cNvPr id="12" name="Group 11"/>
          <p:cNvGrpSpPr/>
          <p:nvPr/>
        </p:nvGrpSpPr>
        <p:grpSpPr>
          <a:xfrm>
            <a:off x="6120172" y="4761139"/>
            <a:ext cx="1543434" cy="1245855"/>
            <a:chOff x="6216002" y="4815210"/>
            <a:chExt cx="1543434" cy="1245855"/>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719" y="4815210"/>
              <a:ext cx="612000" cy="612000"/>
            </a:xfrm>
            <a:prstGeom prst="rect">
              <a:avLst/>
            </a:prstGeom>
          </p:spPr>
        </p:pic>
        <p:sp>
          <p:nvSpPr>
            <p:cNvPr id="24" name="TextBox 23"/>
            <p:cNvSpPr txBox="1"/>
            <p:nvPr/>
          </p:nvSpPr>
          <p:spPr>
            <a:xfrm>
              <a:off x="6216002" y="5414734"/>
              <a:ext cx="1543434" cy="646331"/>
            </a:xfrm>
            <a:prstGeom prst="rect">
              <a:avLst/>
            </a:prstGeom>
            <a:noFill/>
          </p:spPr>
          <p:txBody>
            <a:bodyPr wrap="square" rtlCol="0">
              <a:spAutoFit/>
            </a:bodyPr>
            <a:lstStyle/>
            <a:p>
              <a:pPr algn="ctr"/>
              <a:r>
                <a:rPr lang="en-US" dirty="0" smtClean="0"/>
                <a:t>Subsampling rows</a:t>
              </a:r>
              <a:endParaRPr lang="en-US" dirty="0"/>
            </a:p>
          </p:txBody>
        </p:sp>
      </p:grpSp>
      <p:sp>
        <p:nvSpPr>
          <p:cNvPr id="14" name="TextBox 13"/>
          <p:cNvSpPr txBox="1"/>
          <p:nvPr/>
        </p:nvSpPr>
        <p:spPr>
          <a:xfrm>
            <a:off x="7956376" y="4581128"/>
            <a:ext cx="864096" cy="707886"/>
          </a:xfrm>
          <a:prstGeom prst="rect">
            <a:avLst/>
          </a:prstGeom>
          <a:noFill/>
        </p:spPr>
        <p:txBody>
          <a:bodyPr wrap="square" rtlCol="0">
            <a:spAutoFit/>
          </a:bodyPr>
          <a:lstStyle/>
          <a:p>
            <a:r>
              <a:rPr lang="mr-IN" sz="4000" dirty="0" smtClean="0">
                <a:solidFill>
                  <a:srgbClr val="852339"/>
                </a:solidFill>
              </a:rPr>
              <a:t>…</a:t>
            </a:r>
            <a:r>
              <a:rPr lang="de-DE" sz="4000" dirty="0" smtClean="0">
                <a:solidFill>
                  <a:srgbClr val="852339"/>
                </a:solidFill>
              </a:rPr>
              <a:t> </a:t>
            </a:r>
            <a:endParaRPr lang="en-US" sz="4000" dirty="0">
              <a:solidFill>
                <a:srgbClr val="852339"/>
              </a:solidFill>
            </a:endParaRPr>
          </a:p>
        </p:txBody>
      </p:sp>
    </p:spTree>
    <p:extLst>
      <p:ext uri="{BB962C8B-B14F-4D97-AF65-F5344CB8AC3E}">
        <p14:creationId xmlns:p14="http://schemas.microsoft.com/office/powerpoint/2010/main" val="1276945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20764" y="2839719"/>
            <a:ext cx="723935" cy="723935"/>
          </a:xfrm>
        </p:spPr>
      </p:pic>
      <p:grpSp>
        <p:nvGrpSpPr>
          <p:cNvPr id="6" name="Gruppieren 16"/>
          <p:cNvGrpSpPr/>
          <p:nvPr/>
        </p:nvGrpSpPr>
        <p:grpSpPr>
          <a:xfrm>
            <a:off x="7308302" y="2096852"/>
            <a:ext cx="1008114" cy="2069991"/>
            <a:chOff x="7884366" y="2988323"/>
            <a:chExt cx="1008114" cy="2069991"/>
          </a:xfrm>
        </p:grpSpPr>
        <p:cxnSp>
          <p:nvCxnSpPr>
            <p:cNvPr id="7" name="Gerade Verbindung mit Pfeil 15"/>
            <p:cNvCxnSpPr/>
            <p:nvPr/>
          </p:nvCxnSpPr>
          <p:spPr>
            <a:xfrm flipH="1">
              <a:off x="8367412" y="4805439"/>
              <a:ext cx="1" cy="25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uppieren 19"/>
            <p:cNvGrpSpPr/>
            <p:nvPr/>
          </p:nvGrpSpPr>
          <p:grpSpPr>
            <a:xfrm>
              <a:off x="7884366" y="2988323"/>
              <a:ext cx="1008114" cy="1815099"/>
              <a:chOff x="7884366" y="3057626"/>
              <a:chExt cx="1008114" cy="1815099"/>
            </a:xfrm>
          </p:grpSpPr>
          <p:sp>
            <p:nvSpPr>
              <p:cNvPr id="11" name="Rechteck 8"/>
              <p:cNvSpPr/>
              <p:nvPr/>
            </p:nvSpPr>
            <p:spPr>
              <a:xfrm>
                <a:off x="7884368" y="3057626"/>
                <a:ext cx="1008112" cy="436891"/>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00" smtClean="0"/>
                  <a:t>Learner 1</a:t>
                </a:r>
                <a:endParaRPr lang="en-GB" sz="1500" dirty="0"/>
              </a:p>
            </p:txBody>
          </p:sp>
          <p:sp>
            <p:nvSpPr>
              <p:cNvPr id="12" name="Rechteck 9"/>
              <p:cNvSpPr/>
              <p:nvPr/>
            </p:nvSpPr>
            <p:spPr>
              <a:xfrm>
                <a:off x="7884366" y="3746068"/>
                <a:ext cx="1008113" cy="436891"/>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Weighted Data</a:t>
                </a:r>
              </a:p>
            </p:txBody>
          </p:sp>
          <p:sp>
            <p:nvSpPr>
              <p:cNvPr id="13" name="Rechteck 10"/>
              <p:cNvSpPr/>
              <p:nvPr/>
            </p:nvSpPr>
            <p:spPr>
              <a:xfrm>
                <a:off x="7884367" y="4435834"/>
                <a:ext cx="1008112" cy="436891"/>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500" dirty="0" smtClean="0"/>
                  <a:t>Learner 2</a:t>
                </a:r>
                <a:endParaRPr lang="en-GB" sz="1500" dirty="0"/>
              </a:p>
            </p:txBody>
          </p:sp>
          <p:cxnSp>
            <p:nvCxnSpPr>
              <p:cNvPr id="14" name="Gerade Verbindung mit Pfeil 12"/>
              <p:cNvCxnSpPr>
                <a:stCxn id="13" idx="2"/>
                <a:endCxn id="14" idx="0"/>
              </p:cNvCxnSpPr>
              <p:nvPr/>
            </p:nvCxnSpPr>
            <p:spPr>
              <a:xfrm>
                <a:off x="8388424" y="3494517"/>
                <a:ext cx="0" cy="25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4" idx="2"/>
                <a:endCxn id="15" idx="0"/>
              </p:cNvCxnSpPr>
              <p:nvPr/>
            </p:nvCxnSpPr>
            <p:spPr>
              <a:xfrm flipH="1">
                <a:off x="8388423" y="4182959"/>
                <a:ext cx="1" cy="25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6" name="Rechteck 9"/>
          <p:cNvSpPr/>
          <p:nvPr/>
        </p:nvSpPr>
        <p:spPr>
          <a:xfrm>
            <a:off x="7308303" y="4149490"/>
            <a:ext cx="1008112" cy="436891"/>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Weighted Data</a:t>
            </a:r>
          </a:p>
        </p:txBody>
      </p:sp>
      <p:cxnSp>
        <p:nvCxnSpPr>
          <p:cNvPr id="17" name="Gerade Verbindung mit Pfeil 15"/>
          <p:cNvCxnSpPr/>
          <p:nvPr/>
        </p:nvCxnSpPr>
        <p:spPr>
          <a:xfrm flipH="1">
            <a:off x="7823339" y="4586381"/>
            <a:ext cx="1" cy="25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81301" y="4797152"/>
            <a:ext cx="684075" cy="369332"/>
          </a:xfrm>
          <a:prstGeom prst="rect">
            <a:avLst/>
          </a:prstGeom>
          <a:noFill/>
        </p:spPr>
        <p:txBody>
          <a:bodyPr wrap="square" rtlCol="0">
            <a:spAutoFit/>
          </a:bodyPr>
          <a:lstStyle/>
          <a:p>
            <a:pPr algn="ctr"/>
            <a:r>
              <a:rPr lang="mr-IN" smtClean="0"/>
              <a:t>…</a:t>
            </a:r>
            <a:endParaRPr lang="en-US" dirty="0"/>
          </a:p>
        </p:txBody>
      </p:sp>
      <p:grpSp>
        <p:nvGrpSpPr>
          <p:cNvPr id="42" name="Group 41"/>
          <p:cNvGrpSpPr/>
          <p:nvPr/>
        </p:nvGrpSpPr>
        <p:grpSpPr>
          <a:xfrm>
            <a:off x="562992" y="1946605"/>
            <a:ext cx="5106648" cy="646331"/>
            <a:chOff x="562992" y="2000375"/>
            <a:chExt cx="5106648" cy="646331"/>
          </a:xfrm>
        </p:grpSpPr>
        <p:grpSp>
          <p:nvGrpSpPr>
            <p:cNvPr id="36" name="Group 35"/>
            <p:cNvGrpSpPr/>
            <p:nvPr/>
          </p:nvGrpSpPr>
          <p:grpSpPr>
            <a:xfrm>
              <a:off x="562992" y="2096852"/>
              <a:ext cx="396019" cy="426783"/>
              <a:chOff x="323548" y="1844282"/>
              <a:chExt cx="396019" cy="426783"/>
            </a:xfrm>
          </p:grpSpPr>
          <p:sp>
            <p:nvSpPr>
              <p:cNvPr id="19" name="Oval 18"/>
              <p:cNvSpPr/>
              <p:nvPr/>
            </p:nvSpPr>
            <p:spPr>
              <a:xfrm>
                <a:off x="503548" y="1844282"/>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95548" y="2024856"/>
                <a:ext cx="108000" cy="10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3548" y="2199065"/>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3548" y="2199065"/>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19" idx="3"/>
                <a:endCxn id="20" idx="0"/>
              </p:cNvCxnSpPr>
              <p:nvPr/>
            </p:nvCxnSpPr>
            <p:spPr>
              <a:xfrm flipH="1">
                <a:off x="449548" y="1936466"/>
                <a:ext cx="69816" cy="8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5"/>
              </p:cNvCxnSpPr>
              <p:nvPr/>
            </p:nvCxnSpPr>
            <p:spPr>
              <a:xfrm>
                <a:off x="595732" y="1936466"/>
                <a:ext cx="69816" cy="8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3"/>
                <a:endCxn id="22" idx="0"/>
              </p:cNvCxnSpPr>
              <p:nvPr/>
            </p:nvCxnSpPr>
            <p:spPr>
              <a:xfrm flipH="1">
                <a:off x="359548" y="2117040"/>
                <a:ext cx="51816" cy="82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5"/>
                <a:endCxn id="23" idx="0"/>
              </p:cNvCxnSpPr>
              <p:nvPr/>
            </p:nvCxnSpPr>
            <p:spPr>
              <a:xfrm>
                <a:off x="487732" y="2117040"/>
                <a:ext cx="51816" cy="82025"/>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647567" y="2034971"/>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518096" y="2000375"/>
              <a:ext cx="4151544" cy="646331"/>
            </a:xfrm>
            <a:prstGeom prst="rect">
              <a:avLst/>
            </a:prstGeom>
            <a:noFill/>
          </p:spPr>
          <p:txBody>
            <a:bodyPr wrap="square" rtlCol="0">
              <a:spAutoFit/>
            </a:bodyPr>
            <a:lstStyle/>
            <a:p>
              <a:r>
                <a:rPr lang="en-US" dirty="0"/>
                <a:t>Boosting algorithms fit iteratively weak learners of the same </a:t>
              </a:r>
              <a:r>
                <a:rPr lang="en-US" dirty="0" smtClean="0"/>
                <a:t>type</a:t>
              </a:r>
              <a:endParaRPr lang="en-US" dirty="0"/>
            </a:p>
          </p:txBody>
        </p:sp>
      </p:grpSp>
      <p:sp>
        <p:nvSpPr>
          <p:cNvPr id="38" name="TextBox 37"/>
          <p:cNvSpPr txBox="1"/>
          <p:nvPr/>
        </p:nvSpPr>
        <p:spPr>
          <a:xfrm>
            <a:off x="1548216" y="2905406"/>
            <a:ext cx="4151544" cy="646331"/>
          </a:xfrm>
          <a:prstGeom prst="rect">
            <a:avLst/>
          </a:prstGeom>
          <a:noFill/>
        </p:spPr>
        <p:txBody>
          <a:bodyPr wrap="square" rtlCol="0">
            <a:spAutoFit/>
          </a:bodyPr>
          <a:lstStyle/>
          <a:p>
            <a:r>
              <a:rPr lang="en-US" dirty="0"/>
              <a:t>Next iteration </a:t>
            </a:r>
            <a:r>
              <a:rPr lang="en-US" dirty="0" smtClean="0"/>
              <a:t>focuses </a:t>
            </a:r>
            <a:r>
              <a:rPr lang="en-US" dirty="0"/>
              <a:t>on </a:t>
            </a:r>
            <a:r>
              <a:rPr lang="en-US" dirty="0" smtClean="0"/>
              <a:t>previously misclassified </a:t>
            </a:r>
            <a:r>
              <a:rPr lang="en-US" dirty="0"/>
              <a:t>data</a:t>
            </a:r>
          </a:p>
        </p:txBody>
      </p:sp>
      <p:grpSp>
        <p:nvGrpSpPr>
          <p:cNvPr id="41" name="Group 40"/>
          <p:cNvGrpSpPr/>
          <p:nvPr/>
        </p:nvGrpSpPr>
        <p:grpSpPr>
          <a:xfrm>
            <a:off x="424390" y="3810437"/>
            <a:ext cx="5245250" cy="923330"/>
            <a:chOff x="424390" y="3911951"/>
            <a:chExt cx="5245250" cy="923330"/>
          </a:xfrm>
        </p:grpSpPr>
        <mc:AlternateContent xmlns:mc="http://schemas.openxmlformats.org/markup-compatibility/2006" xmlns:a14="http://schemas.microsoft.com/office/drawing/2010/main">
          <mc:Choice Requires="a14">
            <p:sp>
              <p:nvSpPr>
                <p:cNvPr id="8" name="TextBox 7"/>
                <p:cNvSpPr txBox="1"/>
                <p:nvPr/>
              </p:nvSpPr>
              <p:spPr>
                <a:xfrm>
                  <a:off x="424390" y="3911951"/>
                  <a:ext cx="673224"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6000" i="1" smtClean="0">
                            <a:solidFill>
                              <a:srgbClr val="852339"/>
                            </a:solidFill>
                            <a:latin typeface="Cambria Math" charset="0"/>
                            <a:ea typeface="Cambria Math" charset="0"/>
                            <a:cs typeface="Cambria Math" charset="0"/>
                          </a:rPr>
                          <m:t>Σ</m:t>
                        </m:r>
                      </m:oMath>
                    </m:oMathPara>
                  </a14:m>
                  <a:endParaRPr lang="en-US" sz="6000" dirty="0">
                    <a:solidFill>
                      <a:srgbClr val="852339"/>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24390" y="3911951"/>
                  <a:ext cx="673224" cy="923330"/>
                </a:xfrm>
                <a:prstGeom prst="rect">
                  <a:avLst/>
                </a:prstGeom>
                <a:blipFill rotWithShape="0">
                  <a:blip r:embed="rId3"/>
                  <a:stretch>
                    <a:fillRect/>
                  </a:stretch>
                </a:blipFill>
              </p:spPr>
              <p:txBody>
                <a:bodyPr/>
                <a:lstStyle/>
                <a:p>
                  <a:r>
                    <a:rPr lang="en-US">
                      <a:noFill/>
                    </a:rPr>
                    <a:t> </a:t>
                  </a:r>
                </a:p>
              </p:txBody>
            </p:sp>
          </mc:Fallback>
        </mc:AlternateContent>
        <p:sp>
          <p:nvSpPr>
            <p:cNvPr id="39" name="TextBox 38"/>
            <p:cNvSpPr txBox="1"/>
            <p:nvPr/>
          </p:nvSpPr>
          <p:spPr>
            <a:xfrm>
              <a:off x="1518096" y="4040405"/>
              <a:ext cx="4151544" cy="646331"/>
            </a:xfrm>
            <a:prstGeom prst="rect">
              <a:avLst/>
            </a:prstGeom>
            <a:noFill/>
          </p:spPr>
          <p:txBody>
            <a:bodyPr wrap="square" rtlCol="0">
              <a:spAutoFit/>
            </a:bodyPr>
            <a:lstStyle/>
            <a:p>
              <a:r>
                <a:rPr lang="en-US" dirty="0"/>
                <a:t>Adding up all learners with weights gives a powerful learner</a:t>
              </a:r>
            </a:p>
          </p:txBody>
        </p:sp>
      </p:grpSp>
      <p:sp>
        <p:nvSpPr>
          <p:cNvPr id="45" name="TextBox 44"/>
          <p:cNvSpPr txBox="1"/>
          <p:nvPr/>
        </p:nvSpPr>
        <p:spPr>
          <a:xfrm>
            <a:off x="1579602" y="4941168"/>
            <a:ext cx="4151544" cy="646331"/>
          </a:xfrm>
          <a:prstGeom prst="rect">
            <a:avLst/>
          </a:prstGeom>
          <a:noFill/>
        </p:spPr>
        <p:txBody>
          <a:bodyPr wrap="square" rtlCol="0">
            <a:spAutoFit/>
          </a:bodyPr>
          <a:lstStyle/>
          <a:p>
            <a:r>
              <a:rPr lang="en-US" dirty="0" smtClean="0"/>
              <a:t>Gives </a:t>
            </a:r>
            <a:r>
              <a:rPr lang="en-US" dirty="0"/>
              <a:t>state-of-the-art results on many standard classification </a:t>
            </a:r>
            <a:r>
              <a:rPr lang="en-US" dirty="0" smtClean="0"/>
              <a:t>benchmarks</a:t>
            </a:r>
            <a:r>
              <a:rPr lang="en-US" baseline="30000" dirty="0"/>
              <a:t>1</a:t>
            </a:r>
            <a:r>
              <a:rPr lang="en-US" dirty="0" smtClean="0"/>
              <a:t> </a:t>
            </a:r>
            <a:endParaRPr lang="en-US" dirty="0"/>
          </a:p>
        </p:txBody>
      </p:sp>
      <p:sp>
        <p:nvSpPr>
          <p:cNvPr id="40" name="Content Placeholder 4"/>
          <p:cNvSpPr>
            <a:spLocks noGrp="1"/>
          </p:cNvSpPr>
          <p:nvPr>
            <p:ph sz="quarter" idx="17"/>
          </p:nvPr>
        </p:nvSpPr>
        <p:spPr>
          <a:xfrm>
            <a:off x="377825" y="5829111"/>
            <a:ext cx="8353600" cy="264185"/>
          </a:xfrm>
        </p:spPr>
        <p:txBody>
          <a:bodyPr/>
          <a:lstStyle/>
          <a:p>
            <a:r>
              <a:rPr lang="en-US" dirty="0" smtClean="0"/>
              <a:t>Source: Li (</a:t>
            </a:r>
            <a:r>
              <a:rPr lang="en-US" smtClean="0"/>
              <a:t>2012)</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07" y="4970791"/>
            <a:ext cx="515107" cy="515107"/>
          </a:xfrm>
          <a:prstGeom prst="rect">
            <a:avLst/>
          </a:prstGeom>
        </p:spPr>
      </p:pic>
      <p:sp>
        <p:nvSpPr>
          <p:cNvPr id="43"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Boosters convert weak learners to strong ones</a:t>
            </a:r>
            <a:endParaRPr lang="en-US" dirty="0"/>
          </a:p>
        </p:txBody>
      </p:sp>
      <p:sp>
        <p:nvSpPr>
          <p:cNvPr id="21" name="Text Placeholder 20"/>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269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n-US" dirty="0" smtClean="0"/>
              <a:t>Popular boosting algorithm </a:t>
            </a:r>
            <a:endParaRPr lang="en-US" dirty="0"/>
          </a:p>
        </p:txBody>
      </p:sp>
      <p:sp>
        <p:nvSpPr>
          <p:cNvPr id="4" name="Title 3"/>
          <p:cNvSpPr>
            <a:spLocks noGrp="1"/>
          </p:cNvSpPr>
          <p:nvPr>
            <p:ph type="title"/>
          </p:nvPr>
        </p:nvSpPr>
        <p:spPr/>
        <p:txBody>
          <a:bodyPr/>
          <a:lstStyle/>
          <a:p>
            <a:r>
              <a:rPr lang="en-US" dirty="0" err="1" smtClean="0"/>
              <a:t>eXtreme</a:t>
            </a:r>
            <a:r>
              <a:rPr lang="en-US" dirty="0" smtClean="0"/>
              <a:t> gradient Boosting (</a:t>
            </a:r>
            <a:r>
              <a:rPr lang="en-US" dirty="0" err="1" smtClean="0"/>
              <a:t>xgboost</a:t>
            </a:r>
            <a:r>
              <a:rPr lang="en-US" dirty="0" smtClean="0"/>
              <a:t>)</a:t>
            </a:r>
            <a:endParaRPr lang="en-US" dirty="0"/>
          </a:p>
        </p:txBody>
      </p:sp>
      <p:sp>
        <p:nvSpPr>
          <p:cNvPr id="5" name="Content Placeholder 4"/>
          <p:cNvSpPr>
            <a:spLocks noGrp="1"/>
          </p:cNvSpPr>
          <p:nvPr>
            <p:ph sz="quarter" idx="17"/>
          </p:nvPr>
        </p:nvSpPr>
        <p:spPr/>
        <p:txBody>
          <a:bodyPr/>
          <a:lstStyle/>
          <a:p>
            <a:r>
              <a:rPr lang="en-US" dirty="0"/>
              <a:t>Chen, </a:t>
            </a:r>
            <a:r>
              <a:rPr lang="en-US" dirty="0" err="1"/>
              <a:t>Tianqi</a:t>
            </a:r>
            <a:r>
              <a:rPr lang="en-US" dirty="0"/>
              <a:t>, and Carlos </a:t>
            </a:r>
            <a:r>
              <a:rPr lang="en-US" dirty="0" err="1"/>
              <a:t>Guestrin</a:t>
            </a:r>
            <a:r>
              <a:rPr lang="en-US" dirty="0"/>
              <a:t>. "</a:t>
            </a:r>
            <a:r>
              <a:rPr lang="en-US" dirty="0" err="1"/>
              <a:t>Xgboost</a:t>
            </a:r>
            <a:r>
              <a:rPr lang="en-US" dirty="0"/>
              <a:t>: A scalable tree boosting system." </a:t>
            </a:r>
            <a:r>
              <a:rPr lang="en-US" i="1" dirty="0" err="1"/>
              <a:t>arXiv</a:t>
            </a:r>
            <a:r>
              <a:rPr lang="en-US" i="1" dirty="0"/>
              <a:t> preprint arXiv:1603.02754</a:t>
            </a:r>
            <a:r>
              <a:rPr lang="en-US" dirty="0"/>
              <a:t> (2016).</a:t>
            </a:r>
          </a:p>
        </p:txBody>
      </p:sp>
      <p:grpSp>
        <p:nvGrpSpPr>
          <p:cNvPr id="22" name="Group 21"/>
          <p:cNvGrpSpPr/>
          <p:nvPr/>
        </p:nvGrpSpPr>
        <p:grpSpPr>
          <a:xfrm>
            <a:off x="2657480" y="4252962"/>
            <a:ext cx="1107667" cy="1341707"/>
            <a:chOff x="2015715" y="4234552"/>
            <a:chExt cx="1107667" cy="1341707"/>
          </a:xfrm>
        </p:grpSpPr>
        <p:pic>
          <p:nvPicPr>
            <p:cNvPr id="6" name="Grafik 5"/>
            <p:cNvPicPr>
              <a:picLocks noChangeAspect="1"/>
            </p:cNvPicPr>
            <p:nvPr/>
          </p:nvPicPr>
          <p:blipFill>
            <a:blip r:embed="rId3"/>
            <a:stretch>
              <a:fillRect/>
            </a:stretch>
          </p:blipFill>
          <p:spPr>
            <a:xfrm>
              <a:off x="2123728" y="4234552"/>
              <a:ext cx="891643" cy="890738"/>
            </a:xfrm>
            <a:prstGeom prst="rect">
              <a:avLst/>
            </a:prstGeom>
          </p:spPr>
        </p:pic>
        <p:sp>
          <p:nvSpPr>
            <p:cNvPr id="15" name="TextBox 14"/>
            <p:cNvSpPr txBox="1"/>
            <p:nvPr/>
          </p:nvSpPr>
          <p:spPr>
            <a:xfrm>
              <a:off x="2015715" y="5206927"/>
              <a:ext cx="1107667" cy="369332"/>
            </a:xfrm>
            <a:prstGeom prst="rect">
              <a:avLst/>
            </a:prstGeom>
            <a:noFill/>
          </p:spPr>
          <p:txBody>
            <a:bodyPr wrap="square" rtlCol="0">
              <a:spAutoFit/>
            </a:bodyPr>
            <a:lstStyle/>
            <a:p>
              <a:pPr algn="ctr"/>
              <a:r>
                <a:rPr lang="en-US" smtClean="0"/>
                <a:t>Power</a:t>
              </a:r>
              <a:endParaRPr lang="en-US" dirty="0"/>
            </a:p>
          </p:txBody>
        </p:sp>
      </p:grpSp>
      <p:grpSp>
        <p:nvGrpSpPr>
          <p:cNvPr id="21" name="Group 20"/>
          <p:cNvGrpSpPr/>
          <p:nvPr/>
        </p:nvGrpSpPr>
        <p:grpSpPr>
          <a:xfrm>
            <a:off x="4486885" y="4341809"/>
            <a:ext cx="1107667" cy="1252860"/>
            <a:chOff x="3999978" y="4323399"/>
            <a:chExt cx="1107667" cy="1252860"/>
          </a:xfrm>
        </p:grpSpPr>
        <p:grpSp>
          <p:nvGrpSpPr>
            <p:cNvPr id="17" name="Group 16"/>
            <p:cNvGrpSpPr/>
            <p:nvPr/>
          </p:nvGrpSpPr>
          <p:grpSpPr>
            <a:xfrm>
              <a:off x="4179717" y="4323399"/>
              <a:ext cx="748187" cy="818730"/>
              <a:chOff x="2303748" y="4617132"/>
              <a:chExt cx="748187" cy="818730"/>
            </a:xfrm>
          </p:grpSpPr>
          <p:sp>
            <p:nvSpPr>
              <p:cNvPr id="7" name="Chevron 6"/>
              <p:cNvSpPr/>
              <p:nvPr/>
            </p:nvSpPr>
            <p:spPr>
              <a:xfrm>
                <a:off x="2303748" y="4617132"/>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2452303" y="4617132"/>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2600858" y="4617132"/>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a:off x="2303748" y="5062501"/>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452303" y="5062501"/>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2600858" y="5062501"/>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2749413" y="5062500"/>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2754824" y="4617132"/>
                <a:ext cx="297111" cy="373361"/>
              </a:xfrm>
              <a:prstGeom prst="chevron">
                <a:avLst>
                  <a:gd name="adj" fmla="val 698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p:cNvSpPr txBox="1"/>
            <p:nvPr/>
          </p:nvSpPr>
          <p:spPr>
            <a:xfrm>
              <a:off x="3999978" y="5206927"/>
              <a:ext cx="1107667" cy="369332"/>
            </a:xfrm>
            <a:prstGeom prst="rect">
              <a:avLst/>
            </a:prstGeom>
            <a:noFill/>
          </p:spPr>
          <p:txBody>
            <a:bodyPr wrap="square" rtlCol="0">
              <a:spAutoFit/>
            </a:bodyPr>
            <a:lstStyle/>
            <a:p>
              <a:pPr algn="ctr"/>
              <a:r>
                <a:rPr lang="en-US" dirty="0" smtClean="0"/>
                <a:t>Speed</a:t>
              </a:r>
              <a:endParaRPr lang="en-US" dirty="0"/>
            </a:p>
          </p:txBody>
        </p:sp>
      </p:grpSp>
      <p:grpSp>
        <p:nvGrpSpPr>
          <p:cNvPr id="20" name="Group 19"/>
          <p:cNvGrpSpPr/>
          <p:nvPr/>
        </p:nvGrpSpPr>
        <p:grpSpPr>
          <a:xfrm>
            <a:off x="6163310" y="4284317"/>
            <a:ext cx="1649050" cy="1269890"/>
            <a:chOff x="5356954" y="4321721"/>
            <a:chExt cx="1649050" cy="1269890"/>
          </a:xfrm>
        </p:grpSpPr>
        <p:pic>
          <p:nvPicPr>
            <p:cNvPr id="18" name="Grafik 4"/>
            <p:cNvPicPr>
              <a:picLocks noChangeAspect="1"/>
            </p:cNvPicPr>
            <p:nvPr/>
          </p:nvPicPr>
          <p:blipFill>
            <a:blip r:embed="rId4"/>
            <a:stretch>
              <a:fillRect/>
            </a:stretch>
          </p:blipFill>
          <p:spPr>
            <a:xfrm>
              <a:off x="5716994" y="4321721"/>
              <a:ext cx="960459" cy="896965"/>
            </a:xfrm>
            <a:prstGeom prst="rect">
              <a:avLst/>
            </a:prstGeom>
          </p:spPr>
        </p:pic>
        <p:sp>
          <p:nvSpPr>
            <p:cNvPr id="19" name="TextBox 18"/>
            <p:cNvSpPr txBox="1"/>
            <p:nvPr/>
          </p:nvSpPr>
          <p:spPr>
            <a:xfrm>
              <a:off x="5356954" y="5222279"/>
              <a:ext cx="1649050" cy="369332"/>
            </a:xfrm>
            <a:prstGeom prst="rect">
              <a:avLst/>
            </a:prstGeom>
            <a:noFill/>
          </p:spPr>
          <p:txBody>
            <a:bodyPr wrap="square" rtlCol="0">
              <a:spAutoFit/>
            </a:bodyPr>
            <a:lstStyle/>
            <a:p>
              <a:pPr algn="ctr"/>
              <a:r>
                <a:rPr lang="en-US" smtClean="0"/>
                <a:t>Customization</a:t>
              </a:r>
              <a:endParaRPr lang="en-US" dirty="0"/>
            </a:p>
          </p:txBody>
        </p:sp>
      </p:grpSp>
      <p:sp>
        <p:nvSpPr>
          <p:cNvPr id="23" name="TextBox 22"/>
          <p:cNvSpPr txBox="1"/>
          <p:nvPr/>
        </p:nvSpPr>
        <p:spPr>
          <a:xfrm>
            <a:off x="388403" y="4260935"/>
            <a:ext cx="2347393" cy="1015663"/>
          </a:xfrm>
          <a:prstGeom prst="rect">
            <a:avLst/>
          </a:prstGeom>
          <a:noFill/>
        </p:spPr>
        <p:txBody>
          <a:bodyPr wrap="square" rtlCol="0">
            <a:spAutoFit/>
          </a:bodyPr>
          <a:lstStyle/>
          <a:p>
            <a:r>
              <a:rPr lang="en-US" sz="6000" dirty="0" smtClean="0">
                <a:solidFill>
                  <a:srgbClr val="852339"/>
                </a:solidFill>
                <a:latin typeface="Cambria Math" charset="0"/>
                <a:ea typeface="Cambria Math" charset="0"/>
                <a:cs typeface="Cambria Math" charset="0"/>
              </a:rPr>
              <a:t>Why</a:t>
            </a:r>
            <a:endParaRPr lang="en-US" sz="6000" dirty="0">
              <a:solidFill>
                <a:srgbClr val="852339"/>
              </a:solidFill>
              <a:latin typeface="Cambria Math" charset="0"/>
              <a:ea typeface="Cambria Math" charset="0"/>
              <a:cs typeface="Cambria Math" charset="0"/>
            </a:endParaRPr>
          </a:p>
        </p:txBody>
      </p:sp>
      <p:sp>
        <p:nvSpPr>
          <p:cNvPr id="24" name="TextBox 23"/>
          <p:cNvSpPr txBox="1"/>
          <p:nvPr/>
        </p:nvSpPr>
        <p:spPr>
          <a:xfrm>
            <a:off x="388305" y="2180647"/>
            <a:ext cx="2347393" cy="1015663"/>
          </a:xfrm>
          <a:prstGeom prst="rect">
            <a:avLst/>
          </a:prstGeom>
          <a:noFill/>
        </p:spPr>
        <p:txBody>
          <a:bodyPr wrap="square" rtlCol="0">
            <a:spAutoFit/>
          </a:bodyPr>
          <a:lstStyle/>
          <a:p>
            <a:r>
              <a:rPr lang="en-US" sz="6000" dirty="0" smtClean="0">
                <a:solidFill>
                  <a:srgbClr val="852339"/>
                </a:solidFill>
                <a:latin typeface="Cambria Math" charset="0"/>
                <a:ea typeface="Cambria Math" charset="0"/>
                <a:cs typeface="Cambria Math" charset="0"/>
              </a:rPr>
              <a:t>How</a:t>
            </a:r>
            <a:endParaRPr lang="en-US" sz="6000" dirty="0">
              <a:solidFill>
                <a:srgbClr val="852339"/>
              </a:solidFill>
              <a:latin typeface="Cambria Math" charset="0"/>
              <a:ea typeface="Cambria Math" charset="0"/>
              <a:cs typeface="Cambria Math" charset="0"/>
            </a:endParaRPr>
          </a:p>
        </p:txBody>
      </p:sp>
      <p:sp>
        <p:nvSpPr>
          <p:cNvPr id="29" name="Rectangle 28"/>
          <p:cNvSpPr/>
          <p:nvPr/>
        </p:nvSpPr>
        <p:spPr>
          <a:xfrm>
            <a:off x="2267744" y="2200687"/>
            <a:ext cx="6613941" cy="1477328"/>
          </a:xfrm>
          <a:prstGeom prst="rect">
            <a:avLst/>
          </a:prstGeom>
        </p:spPr>
        <p:txBody>
          <a:bodyPr wrap="square">
            <a:spAutoFit/>
          </a:bodyPr>
          <a:lstStyle/>
          <a:p>
            <a:pPr marL="342900" indent="-342900">
              <a:buFont typeface="Wingdings" charset="2"/>
              <a:buChar char="§"/>
            </a:pPr>
            <a:r>
              <a:rPr lang="en-US" dirty="0"/>
              <a:t>Builds on Gradient Boosting </a:t>
            </a:r>
            <a:r>
              <a:rPr lang="en-US" dirty="0" smtClean="0"/>
              <a:t>Method, where “shortcomings” in previous learners </a:t>
            </a:r>
            <a:r>
              <a:rPr lang="en-US" dirty="0"/>
              <a:t>are identified by </a:t>
            </a:r>
            <a:r>
              <a:rPr lang="en-US" dirty="0" smtClean="0"/>
              <a:t>gradients</a:t>
            </a:r>
          </a:p>
          <a:p>
            <a:pPr marL="342900" indent="-342900">
              <a:buFont typeface="Wingdings" charset="2"/>
              <a:buChar char="§"/>
            </a:pPr>
            <a:r>
              <a:rPr lang="en-US" dirty="0"/>
              <a:t>Improves it through simplified tree building, pruning and parallel </a:t>
            </a:r>
            <a:r>
              <a:rPr lang="en-US" dirty="0" smtClean="0"/>
              <a:t>processing </a:t>
            </a:r>
          </a:p>
          <a:p>
            <a:pPr marL="342900" indent="-342900">
              <a:buFont typeface="Wingdings" charset="2"/>
              <a:buChar char="§"/>
            </a:pPr>
            <a:r>
              <a:rPr lang="en-US" dirty="0" smtClean="0"/>
              <a:t>Approximated splitting algorithm makes it faster</a:t>
            </a:r>
            <a:endParaRPr lang="en-US" dirty="0"/>
          </a:p>
        </p:txBody>
      </p:sp>
      <p:sp>
        <p:nvSpPr>
          <p:cNvPr id="31" name="TextBox 30"/>
          <p:cNvSpPr txBox="1"/>
          <p:nvPr/>
        </p:nvSpPr>
        <p:spPr>
          <a:xfrm>
            <a:off x="388306" y="2986014"/>
            <a:ext cx="1612056" cy="369332"/>
          </a:xfrm>
          <a:prstGeom prst="rect">
            <a:avLst/>
          </a:prstGeom>
          <a:noFill/>
        </p:spPr>
        <p:txBody>
          <a:bodyPr wrap="square" rtlCol="0">
            <a:spAutoFit/>
          </a:bodyPr>
          <a:lstStyle/>
          <a:p>
            <a:r>
              <a:rPr lang="en-US"/>
              <a:t>d</a:t>
            </a:r>
            <a:r>
              <a:rPr lang="en-US" smtClean="0"/>
              <a:t>oes it work?</a:t>
            </a:r>
            <a:endParaRPr lang="en-US"/>
          </a:p>
        </p:txBody>
      </p:sp>
      <p:sp>
        <p:nvSpPr>
          <p:cNvPr id="26" name="TextBox 25"/>
          <p:cNvSpPr txBox="1"/>
          <p:nvPr/>
        </p:nvSpPr>
        <p:spPr>
          <a:xfrm>
            <a:off x="488194" y="5143700"/>
            <a:ext cx="1612056" cy="369332"/>
          </a:xfrm>
          <a:prstGeom prst="rect">
            <a:avLst/>
          </a:prstGeom>
          <a:noFill/>
        </p:spPr>
        <p:txBody>
          <a:bodyPr wrap="square" rtlCol="0">
            <a:spAutoFit/>
          </a:bodyPr>
          <a:lstStyle/>
          <a:p>
            <a:r>
              <a:rPr lang="en-US"/>
              <a:t>i</a:t>
            </a:r>
            <a:r>
              <a:rPr lang="en-US" smtClean="0"/>
              <a:t>s it used?</a:t>
            </a:r>
            <a:endParaRPr lang="en-US"/>
          </a:p>
        </p:txBody>
      </p:sp>
    </p:spTree>
    <p:extLst>
      <p:ext uri="{BB962C8B-B14F-4D97-AF65-F5344CB8AC3E}">
        <p14:creationId xmlns:p14="http://schemas.microsoft.com/office/powerpoint/2010/main" val="8437343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sp>
        <p:nvSpPr>
          <p:cNvPr id="2" name="Rectangle 1"/>
          <p:cNvSpPr/>
          <p:nvPr/>
        </p:nvSpPr>
        <p:spPr>
          <a:xfrm>
            <a:off x="371722"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understanding</a:t>
            </a:r>
            <a:endParaRPr lang="en-US" dirty="0"/>
          </a:p>
        </p:txBody>
      </p:sp>
      <p:sp>
        <p:nvSpPr>
          <p:cNvPr id="16" name="Rectangle 15"/>
          <p:cNvSpPr/>
          <p:nvPr/>
        </p:nvSpPr>
        <p:spPr>
          <a:xfrm>
            <a:off x="2068359"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cleaning</a:t>
            </a:r>
            <a:endParaRPr lang="en-US" dirty="0"/>
          </a:p>
        </p:txBody>
      </p:sp>
      <p:sp>
        <p:nvSpPr>
          <p:cNvPr id="17" name="Rectangle 16"/>
          <p:cNvSpPr/>
          <p:nvPr/>
        </p:nvSpPr>
        <p:spPr>
          <a:xfrm>
            <a:off x="3764996" y="1700212"/>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Value imputation</a:t>
            </a:r>
            <a:endParaRPr lang="en-US" dirty="0"/>
          </a:p>
        </p:txBody>
      </p:sp>
      <p:sp>
        <p:nvSpPr>
          <p:cNvPr id="18" name="Rectangle 17"/>
          <p:cNvSpPr/>
          <p:nvPr/>
        </p:nvSpPr>
        <p:spPr>
          <a:xfrm>
            <a:off x="5461633" y="1706476"/>
            <a:ext cx="1626198" cy="864692"/>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Machine learning approaches</a:t>
            </a:r>
            <a:endParaRPr lang="en-US" dirty="0"/>
          </a:p>
        </p:txBody>
      </p:sp>
      <p:sp>
        <p:nvSpPr>
          <p:cNvPr id="19" name="Rectangle 18"/>
          <p:cNvSpPr/>
          <p:nvPr/>
        </p:nvSpPr>
        <p:spPr>
          <a:xfrm>
            <a:off x="7158270" y="1700212"/>
            <a:ext cx="1626198" cy="8646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Results</a:t>
            </a:r>
            <a:endParaRPr lang="en-US" dirty="0"/>
          </a:p>
        </p:txBody>
      </p:sp>
      <p:pic>
        <p:nvPicPr>
          <p:cNvPr id="9" name="Picture Placeholder 1"/>
          <p:cNvPicPr>
            <a:picLocks noChangeAspect="1"/>
          </p:cNvPicPr>
          <p:nvPr/>
        </p:nvPicPr>
        <p:blipFill>
          <a:blip r:embed="rId2"/>
          <a:srcRect t="7476" b="7476"/>
          <a:stretch>
            <a:fillRect/>
          </a:stretch>
        </p:blipFill>
        <p:spPr>
          <a:xfrm>
            <a:off x="371722" y="2960948"/>
            <a:ext cx="8413503" cy="2866824"/>
          </a:xfrm>
          <a:prstGeom prst="rect">
            <a:avLst/>
          </a:prstGeom>
        </p:spPr>
      </p:pic>
    </p:spTree>
    <p:extLst>
      <p:ext uri="{BB962C8B-B14F-4D97-AF65-F5344CB8AC3E}">
        <p14:creationId xmlns:p14="http://schemas.microsoft.com/office/powerpoint/2010/main" val="590207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175956" y="2116831"/>
            <a:ext cx="4555469" cy="2919513"/>
          </a:xfrm>
        </p:spPr>
        <p:txBody>
          <a:bodyPr>
            <a:normAutofit/>
          </a:bodyPr>
          <a:lstStyle/>
          <a:p>
            <a:pPr>
              <a:buFont typeface="Arial" charset="0"/>
              <a:buChar char="•"/>
            </a:pPr>
            <a:r>
              <a:rPr lang="en-US" sz="1600" dirty="0" smtClean="0">
                <a:solidFill>
                  <a:schemeClr val="tx1"/>
                </a:solidFill>
              </a:rPr>
              <a:t>ROC curves visualize binary classification performance </a:t>
            </a:r>
          </a:p>
          <a:p>
            <a:pPr>
              <a:buFont typeface="Arial" charset="0"/>
              <a:buChar char="•"/>
            </a:pPr>
            <a:r>
              <a:rPr lang="en-US" sz="1600" dirty="0" smtClean="0">
                <a:solidFill>
                  <a:schemeClr val="tx1"/>
                </a:solidFill>
              </a:rPr>
              <a:t>The better a classifier, the closer its curve is to the top-left corner</a:t>
            </a:r>
          </a:p>
          <a:p>
            <a:pPr>
              <a:buFont typeface="Arial" charset="0"/>
              <a:buChar char="•"/>
            </a:pPr>
            <a:r>
              <a:rPr lang="en-US" sz="1600" dirty="0" smtClean="0">
                <a:solidFill>
                  <a:schemeClr val="tx1"/>
                </a:solidFill>
              </a:rPr>
              <a:t>The threshold of a classifier defines a point on the curve</a:t>
            </a:r>
          </a:p>
          <a:p>
            <a:pPr>
              <a:buFont typeface="Arial" charset="0"/>
              <a:buChar char="•"/>
            </a:pPr>
            <a:r>
              <a:rPr lang="en-US" sz="1600" dirty="0" smtClean="0">
                <a:solidFill>
                  <a:schemeClr val="tx1"/>
                </a:solidFill>
              </a:rPr>
              <a:t>AUC summarizes the performance and lies</a:t>
            </a:r>
            <a:br>
              <a:rPr lang="en-US" sz="1600" dirty="0" smtClean="0">
                <a:solidFill>
                  <a:schemeClr val="tx1"/>
                </a:solidFill>
              </a:rPr>
            </a:br>
            <a:r>
              <a:rPr lang="en-US" sz="1600" dirty="0" smtClean="0">
                <a:solidFill>
                  <a:schemeClr val="tx1"/>
                </a:solidFill>
              </a:rPr>
              <a:t>between 0 and 1</a:t>
            </a:r>
            <a:endParaRPr lang="en-US" sz="1600" dirty="0">
              <a:solidFill>
                <a:schemeClr val="tx1"/>
              </a:solidFill>
            </a:endParaRPr>
          </a:p>
        </p:txBody>
      </p:sp>
      <p:cxnSp>
        <p:nvCxnSpPr>
          <p:cNvPr id="7" name="Straight Arrow Connector 6"/>
          <p:cNvCxnSpPr/>
          <p:nvPr/>
        </p:nvCxnSpPr>
        <p:spPr>
          <a:xfrm flipV="1">
            <a:off x="899592" y="2116832"/>
            <a:ext cx="36004" cy="2952328"/>
          </a:xfrm>
          <a:prstGeom prst="straightConnector1">
            <a:avLst/>
          </a:prstGeom>
          <a:ln>
            <a:solidFill>
              <a:srgbClr val="5F5F5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V="1">
            <a:off x="2362870" y="3592996"/>
            <a:ext cx="36004" cy="2952328"/>
          </a:xfrm>
          <a:prstGeom prst="straightConnector1">
            <a:avLst/>
          </a:prstGeom>
          <a:ln>
            <a:solidFill>
              <a:srgbClr val="5F5F5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00485" y="2348880"/>
            <a:ext cx="2724396" cy="2702278"/>
          </a:xfrm>
          <a:prstGeom prst="line">
            <a:avLst/>
          </a:prstGeom>
          <a:ln>
            <a:solidFill>
              <a:srgbClr val="5F5F5F"/>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37135" y="5095174"/>
            <a:ext cx="815146" cy="376064"/>
          </a:xfrm>
          <a:prstGeom prst="rect">
            <a:avLst/>
          </a:prstGeom>
          <a:noFill/>
        </p:spPr>
        <p:txBody>
          <a:bodyPr wrap="square" rtlCol="0">
            <a:spAutoFit/>
          </a:bodyPr>
          <a:lstStyle/>
          <a:p>
            <a:r>
              <a:rPr lang="en-US" smtClean="0">
                <a:solidFill>
                  <a:srgbClr val="5F5F5F"/>
                </a:solidFill>
              </a:rPr>
              <a:t>P(FP)</a:t>
            </a:r>
            <a:endParaRPr lang="en-US">
              <a:solidFill>
                <a:srgbClr val="5F5F5F"/>
              </a:solidFill>
            </a:endParaRPr>
          </a:p>
        </p:txBody>
      </p:sp>
      <p:sp>
        <p:nvSpPr>
          <p:cNvPr id="12" name="TextBox 11"/>
          <p:cNvSpPr txBox="1"/>
          <p:nvPr/>
        </p:nvSpPr>
        <p:spPr>
          <a:xfrm rot="16200000">
            <a:off x="286905" y="3367269"/>
            <a:ext cx="815146" cy="376064"/>
          </a:xfrm>
          <a:prstGeom prst="rect">
            <a:avLst/>
          </a:prstGeom>
          <a:noFill/>
        </p:spPr>
        <p:txBody>
          <a:bodyPr wrap="square" rtlCol="0">
            <a:spAutoFit/>
          </a:bodyPr>
          <a:lstStyle/>
          <a:p>
            <a:r>
              <a:rPr lang="en-US" smtClean="0">
                <a:solidFill>
                  <a:srgbClr val="5F5F5F"/>
                </a:solidFill>
              </a:rPr>
              <a:t>P(TP)</a:t>
            </a:r>
            <a:endParaRPr lang="en-US">
              <a:solidFill>
                <a:srgbClr val="5F5F5F"/>
              </a:solidFill>
            </a:endParaRPr>
          </a:p>
        </p:txBody>
      </p:sp>
      <p:sp>
        <p:nvSpPr>
          <p:cNvPr id="13" name="Freeform 12"/>
          <p:cNvSpPr/>
          <p:nvPr/>
        </p:nvSpPr>
        <p:spPr>
          <a:xfrm>
            <a:off x="914400" y="2328863"/>
            <a:ext cx="2714625" cy="2707481"/>
          </a:xfrm>
          <a:custGeom>
            <a:avLst/>
            <a:gdLst>
              <a:gd name="connsiteX0" fmla="*/ 0 w 2714625"/>
              <a:gd name="connsiteY0" fmla="*/ 2707481 h 2707481"/>
              <a:gd name="connsiteX1" fmla="*/ 707231 w 2714625"/>
              <a:gd name="connsiteY1" fmla="*/ 885825 h 2707481"/>
              <a:gd name="connsiteX2" fmla="*/ 2714625 w 2714625"/>
              <a:gd name="connsiteY2" fmla="*/ 0 h 2707481"/>
            </a:gdLst>
            <a:ahLst/>
            <a:cxnLst>
              <a:cxn ang="0">
                <a:pos x="connsiteX0" y="connsiteY0"/>
              </a:cxn>
              <a:cxn ang="0">
                <a:pos x="connsiteX1" y="connsiteY1"/>
              </a:cxn>
              <a:cxn ang="0">
                <a:pos x="connsiteX2" y="connsiteY2"/>
              </a:cxn>
            </a:cxnLst>
            <a:rect l="l" t="t" r="r" b="b"/>
            <a:pathLst>
              <a:path w="2714625" h="2707481">
                <a:moveTo>
                  <a:pt x="0" y="2707481"/>
                </a:moveTo>
                <a:cubicBezTo>
                  <a:pt x="127397" y="2022276"/>
                  <a:pt x="254794" y="1337072"/>
                  <a:pt x="707231" y="885825"/>
                </a:cubicBezTo>
                <a:cubicBezTo>
                  <a:pt x="1159668" y="434578"/>
                  <a:pt x="2382441" y="213122"/>
                  <a:pt x="2714625" y="0"/>
                </a:cubicBezTo>
              </a:path>
            </a:pathLst>
          </a:custGeom>
          <a:noFill/>
          <a:ln w="1270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907256" y="2299936"/>
            <a:ext cx="2721769" cy="2743552"/>
          </a:xfrm>
          <a:custGeom>
            <a:avLst/>
            <a:gdLst>
              <a:gd name="connsiteX0" fmla="*/ 0 w 2721769"/>
              <a:gd name="connsiteY0" fmla="*/ 2743552 h 2743552"/>
              <a:gd name="connsiteX1" fmla="*/ 657225 w 2721769"/>
              <a:gd name="connsiteY1" fmla="*/ 428977 h 2743552"/>
              <a:gd name="connsiteX2" fmla="*/ 2721769 w 2721769"/>
              <a:gd name="connsiteY2" fmla="*/ 352 h 2743552"/>
            </a:gdLst>
            <a:ahLst/>
            <a:cxnLst>
              <a:cxn ang="0">
                <a:pos x="connsiteX0" y="connsiteY0"/>
              </a:cxn>
              <a:cxn ang="0">
                <a:pos x="connsiteX1" y="connsiteY1"/>
              </a:cxn>
              <a:cxn ang="0">
                <a:pos x="connsiteX2" y="connsiteY2"/>
              </a:cxn>
            </a:cxnLst>
            <a:rect l="l" t="t" r="r" b="b"/>
            <a:pathLst>
              <a:path w="2721769" h="2743552">
                <a:moveTo>
                  <a:pt x="0" y="2743552"/>
                </a:moveTo>
                <a:cubicBezTo>
                  <a:pt x="101798" y="1814864"/>
                  <a:pt x="203597" y="886177"/>
                  <a:pt x="657225" y="428977"/>
                </a:cubicBezTo>
                <a:cubicBezTo>
                  <a:pt x="1110853" y="-28223"/>
                  <a:pt x="2721769" y="352"/>
                  <a:pt x="2721769" y="35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292281" y="5511715"/>
            <a:ext cx="360000" cy="0"/>
          </a:xfrm>
          <a:prstGeom prst="line">
            <a:avLst/>
          </a:prstGeom>
          <a:ln>
            <a:solidFill>
              <a:srgbClr val="5F5F5F"/>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52281" y="5373216"/>
            <a:ext cx="1872208" cy="276999"/>
          </a:xfrm>
          <a:prstGeom prst="rect">
            <a:avLst/>
          </a:prstGeom>
          <a:noFill/>
        </p:spPr>
        <p:txBody>
          <a:bodyPr wrap="square" rtlCol="0">
            <a:spAutoFit/>
          </a:bodyPr>
          <a:lstStyle/>
          <a:p>
            <a:r>
              <a:rPr lang="en-US" sz="1200" dirty="0"/>
              <a:t>r</a:t>
            </a:r>
            <a:r>
              <a:rPr lang="en-US" sz="1200" dirty="0" smtClean="0"/>
              <a:t>andom guess</a:t>
            </a:r>
            <a:endParaRPr lang="en-US" sz="1200" dirty="0"/>
          </a:p>
        </p:txBody>
      </p:sp>
      <p:cxnSp>
        <p:nvCxnSpPr>
          <p:cNvPr id="20" name="Straight Connector 19"/>
          <p:cNvCxnSpPr/>
          <p:nvPr/>
        </p:nvCxnSpPr>
        <p:spPr>
          <a:xfrm>
            <a:off x="2292281" y="5705218"/>
            <a:ext cx="36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653919" y="5603078"/>
            <a:ext cx="1872208" cy="276999"/>
          </a:xfrm>
          <a:prstGeom prst="rect">
            <a:avLst/>
          </a:prstGeom>
          <a:noFill/>
        </p:spPr>
        <p:txBody>
          <a:bodyPr wrap="square" rtlCol="0">
            <a:spAutoFit/>
          </a:bodyPr>
          <a:lstStyle/>
          <a:p>
            <a:r>
              <a:rPr lang="en-US" sz="1200" dirty="0" smtClean="0"/>
              <a:t>classifiers</a:t>
            </a:r>
            <a:endParaRPr lang="en-US" sz="1200" dirty="0"/>
          </a:p>
        </p:txBody>
      </p:sp>
      <p:cxnSp>
        <p:nvCxnSpPr>
          <p:cNvPr id="22" name="Straight Connector 21"/>
          <p:cNvCxnSpPr/>
          <p:nvPr/>
        </p:nvCxnSpPr>
        <p:spPr>
          <a:xfrm>
            <a:off x="2292281" y="5777226"/>
            <a:ext cx="360000" cy="0"/>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23"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The area under curved can be used for visual performance evaluation</a:t>
            </a:r>
            <a:endParaRPr lang="en-US" dirty="0"/>
          </a:p>
        </p:txBody>
      </p:sp>
    </p:spTree>
    <p:extLst>
      <p:ext uri="{BB962C8B-B14F-4D97-AF65-F5344CB8AC3E}">
        <p14:creationId xmlns:p14="http://schemas.microsoft.com/office/powerpoint/2010/main" val="2123055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8000" y="1872000"/>
            <a:ext cx="4049999" cy="3240000"/>
          </a:xfrm>
        </p:spPr>
      </p:pic>
      <p:sp>
        <p:nvSpPr>
          <p:cNvPr id="5" name="Content Placeholder 4"/>
          <p:cNvSpPr>
            <a:spLocks noGrp="1"/>
          </p:cNvSpPr>
          <p:nvPr>
            <p:ph sz="quarter" idx="17"/>
          </p:nvPr>
        </p:nvSpPr>
        <p:spPr/>
        <p:txBody>
          <a:bodyPr/>
          <a:lstStyle/>
          <a:p>
            <a:endParaRPr lang="en-US" dirty="0"/>
          </a:p>
        </p:txBody>
      </p:sp>
      <p:sp>
        <p:nvSpPr>
          <p:cNvPr id="7" name="TextBox 6"/>
          <p:cNvSpPr txBox="1"/>
          <p:nvPr/>
        </p:nvSpPr>
        <p:spPr>
          <a:xfrm>
            <a:off x="4896036" y="1951127"/>
            <a:ext cx="3835389" cy="1323439"/>
          </a:xfrm>
          <a:prstGeom prst="rect">
            <a:avLst/>
          </a:prstGeom>
          <a:noFill/>
        </p:spPr>
        <p:txBody>
          <a:bodyPr wrap="square" rtlCol="0">
            <a:spAutoFit/>
          </a:bodyPr>
          <a:lstStyle/>
          <a:p>
            <a:pPr marL="285750" indent="-285750">
              <a:buFont typeface="Arial" charset="0"/>
              <a:buChar char="•"/>
            </a:pPr>
            <a:r>
              <a:rPr lang="en-US" sz="1600" dirty="0" smtClean="0"/>
              <a:t>Default parameter setting makes RPART no better than random guessing </a:t>
            </a:r>
          </a:p>
          <a:p>
            <a:pPr marL="285750" indent="-285750">
              <a:buFont typeface="Arial" charset="0"/>
              <a:buChar char="•"/>
            </a:pPr>
            <a:r>
              <a:rPr lang="en-US" sz="1600" dirty="0" smtClean="0"/>
              <a:t>Random Forest beats </a:t>
            </a:r>
            <a:r>
              <a:rPr lang="en-US" sz="1600" dirty="0" err="1" smtClean="0"/>
              <a:t>XGBoost</a:t>
            </a:r>
            <a:r>
              <a:rPr lang="en-US" sz="1600" dirty="0" smtClean="0"/>
              <a:t/>
            </a:r>
            <a:br>
              <a:rPr lang="en-US" sz="1600" dirty="0" smtClean="0"/>
            </a:br>
            <a:r>
              <a:rPr lang="en-US" sz="1600" dirty="0" smtClean="0"/>
              <a:t>…but default iterations are 1</a:t>
            </a:r>
            <a:endParaRPr lang="en-US" sz="1600" dirty="0"/>
          </a:p>
        </p:txBody>
      </p:sp>
      <p:sp>
        <p:nvSpPr>
          <p:cNvPr id="8" name="Rounded Rectangle 7"/>
          <p:cNvSpPr/>
          <p:nvPr/>
        </p:nvSpPr>
        <p:spPr>
          <a:xfrm>
            <a:off x="6290374" y="3933056"/>
            <a:ext cx="98192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smtClean="0"/>
              <a:t>Random</a:t>
            </a:r>
            <a:br>
              <a:rPr lang="en-US" dirty="0" smtClean="0"/>
            </a:br>
            <a:r>
              <a:rPr lang="en-US" dirty="0" smtClean="0"/>
              <a:t>Forest</a:t>
            </a:r>
            <a:endParaRPr lang="en-US" dirty="0"/>
          </a:p>
        </p:txBody>
      </p:sp>
      <p:sp>
        <p:nvSpPr>
          <p:cNvPr id="9" name="Rounded Rectangle 8"/>
          <p:cNvSpPr/>
          <p:nvPr/>
        </p:nvSpPr>
        <p:spPr>
          <a:xfrm>
            <a:off x="5076056" y="4571305"/>
            <a:ext cx="98192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mtClean="0"/>
              <a:t>XGBoost</a:t>
            </a:r>
            <a:endParaRPr lang="en-US" dirty="0"/>
          </a:p>
        </p:txBody>
      </p:sp>
      <p:sp>
        <p:nvSpPr>
          <p:cNvPr id="10" name="Rounded Rectangle 9"/>
          <p:cNvSpPr/>
          <p:nvPr/>
        </p:nvSpPr>
        <p:spPr>
          <a:xfrm>
            <a:off x="7436781" y="4589060"/>
            <a:ext cx="98192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dirty="0" smtClean="0"/>
              <a:t>RPART</a:t>
            </a:r>
            <a:endParaRPr lang="en-US" dirty="0"/>
          </a:p>
        </p:txBody>
      </p:sp>
      <p:grpSp>
        <p:nvGrpSpPr>
          <p:cNvPr id="34" name="Group 33"/>
          <p:cNvGrpSpPr/>
          <p:nvPr/>
        </p:nvGrpSpPr>
        <p:grpSpPr>
          <a:xfrm>
            <a:off x="5040052" y="4473116"/>
            <a:ext cx="3465231" cy="1419814"/>
            <a:chOff x="5397143" y="4268335"/>
            <a:chExt cx="3465231" cy="1419814"/>
          </a:xfrm>
        </p:grpSpPr>
        <p:grpSp>
          <p:nvGrpSpPr>
            <p:cNvPr id="33" name="Group 32"/>
            <p:cNvGrpSpPr/>
            <p:nvPr/>
          </p:nvGrpSpPr>
          <p:grpSpPr>
            <a:xfrm>
              <a:off x="5397143" y="4360378"/>
              <a:ext cx="3465231" cy="1233307"/>
              <a:chOff x="5397143" y="4360378"/>
              <a:chExt cx="3465231" cy="1233307"/>
            </a:xfrm>
          </p:grpSpPr>
          <p:cxnSp>
            <p:nvCxnSpPr>
              <p:cNvPr id="12" name="Straight Connector 11"/>
              <p:cNvCxnSpPr/>
              <p:nvPr/>
            </p:nvCxnSpPr>
            <p:spPr>
              <a:xfrm flipV="1">
                <a:off x="5397143" y="5013176"/>
                <a:ext cx="0" cy="5805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97143" y="5013176"/>
                <a:ext cx="11550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552220" y="4360378"/>
                <a:ext cx="0" cy="6527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52220" y="4360378"/>
                <a:ext cx="11550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707297" y="5014547"/>
                <a:ext cx="11550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707297" y="4360378"/>
                <a:ext cx="0" cy="6527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858282" y="5013175"/>
                <a:ext cx="0" cy="5805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00092" y="5593684"/>
                <a:ext cx="345819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6807605" y="4268335"/>
              <a:ext cx="643163" cy="769441"/>
            </a:xfrm>
            <a:prstGeom prst="rect">
              <a:avLst/>
            </a:prstGeom>
            <a:noFill/>
          </p:spPr>
          <p:txBody>
            <a:bodyPr wrap="square" rtlCol="0">
              <a:spAutoFit/>
            </a:bodyPr>
            <a:lstStyle/>
            <a:p>
              <a:pPr algn="ctr"/>
              <a:r>
                <a:rPr lang="en-US" sz="4400" dirty="0" smtClean="0">
                  <a:solidFill>
                    <a:srgbClr val="852339"/>
                  </a:solidFill>
                  <a:latin typeface="Cambria Math" charset="0"/>
                  <a:ea typeface="Cambria Math" charset="0"/>
                  <a:cs typeface="Cambria Math" charset="0"/>
                </a:rPr>
                <a:t>1.</a:t>
              </a:r>
              <a:endParaRPr lang="en-US" sz="4400" dirty="0">
                <a:solidFill>
                  <a:srgbClr val="852339"/>
                </a:solidFill>
                <a:latin typeface="Cambria Math" charset="0"/>
                <a:ea typeface="Cambria Math" charset="0"/>
                <a:cs typeface="Cambria Math" charset="0"/>
              </a:endParaRPr>
            </a:p>
          </p:txBody>
        </p:sp>
        <p:sp>
          <p:nvSpPr>
            <p:cNvPr id="30" name="TextBox 29"/>
            <p:cNvSpPr txBox="1"/>
            <p:nvPr/>
          </p:nvSpPr>
          <p:spPr>
            <a:xfrm>
              <a:off x="5684623" y="4918708"/>
              <a:ext cx="643163" cy="769441"/>
            </a:xfrm>
            <a:prstGeom prst="rect">
              <a:avLst/>
            </a:prstGeom>
            <a:noFill/>
          </p:spPr>
          <p:txBody>
            <a:bodyPr wrap="square" rtlCol="0">
              <a:spAutoFit/>
            </a:bodyPr>
            <a:lstStyle/>
            <a:p>
              <a:pPr algn="ctr"/>
              <a:r>
                <a:rPr lang="en-US" sz="4400" dirty="0">
                  <a:solidFill>
                    <a:srgbClr val="852339"/>
                  </a:solidFill>
                  <a:latin typeface="Cambria Math" charset="0"/>
                  <a:ea typeface="Cambria Math" charset="0"/>
                  <a:cs typeface="Cambria Math" charset="0"/>
                </a:rPr>
                <a:t>2</a:t>
              </a:r>
              <a:r>
                <a:rPr lang="en-US" sz="4400" dirty="0" smtClean="0">
                  <a:solidFill>
                    <a:srgbClr val="852339"/>
                  </a:solidFill>
                  <a:latin typeface="Cambria Math" charset="0"/>
                  <a:ea typeface="Cambria Math" charset="0"/>
                  <a:cs typeface="Cambria Math" charset="0"/>
                </a:rPr>
                <a:t>.</a:t>
              </a:r>
              <a:endParaRPr lang="en-US" sz="4400" dirty="0">
                <a:solidFill>
                  <a:srgbClr val="852339"/>
                </a:solidFill>
                <a:latin typeface="Cambria Math" charset="0"/>
                <a:ea typeface="Cambria Math" charset="0"/>
                <a:cs typeface="Cambria Math" charset="0"/>
              </a:endParaRPr>
            </a:p>
          </p:txBody>
        </p:sp>
        <p:sp>
          <p:nvSpPr>
            <p:cNvPr id="31" name="TextBox 30"/>
            <p:cNvSpPr txBox="1"/>
            <p:nvPr/>
          </p:nvSpPr>
          <p:spPr>
            <a:xfrm>
              <a:off x="8021230" y="4918708"/>
              <a:ext cx="643163" cy="769441"/>
            </a:xfrm>
            <a:prstGeom prst="rect">
              <a:avLst/>
            </a:prstGeom>
            <a:noFill/>
          </p:spPr>
          <p:txBody>
            <a:bodyPr wrap="square" rtlCol="0">
              <a:spAutoFit/>
            </a:bodyPr>
            <a:lstStyle/>
            <a:p>
              <a:pPr algn="ctr"/>
              <a:r>
                <a:rPr lang="en-US" sz="4400" dirty="0" smtClean="0">
                  <a:solidFill>
                    <a:srgbClr val="852339"/>
                  </a:solidFill>
                  <a:latin typeface="Cambria Math" charset="0"/>
                  <a:ea typeface="Cambria Math" charset="0"/>
                  <a:cs typeface="Cambria Math" charset="0"/>
                </a:rPr>
                <a:t>3.</a:t>
              </a:r>
              <a:endParaRPr lang="en-US" sz="4400" dirty="0">
                <a:solidFill>
                  <a:srgbClr val="852339"/>
                </a:solidFill>
                <a:latin typeface="Cambria Math" charset="0"/>
                <a:ea typeface="Cambria Math" charset="0"/>
                <a:cs typeface="Cambria Math" charset="0"/>
              </a:endParaRPr>
            </a:p>
          </p:txBody>
        </p:sp>
      </p:grpSp>
      <p:sp>
        <p:nvSpPr>
          <p:cNvPr id="2" name="Text Placeholder 1"/>
          <p:cNvSpPr>
            <a:spLocks noGrp="1"/>
          </p:cNvSpPr>
          <p:nvPr>
            <p:ph type="body" sz="quarter" idx="16"/>
          </p:nvPr>
        </p:nvSpPr>
        <p:spPr/>
        <p:txBody>
          <a:bodyPr/>
          <a:lstStyle/>
          <a:p>
            <a:endParaRPr lang="en-US"/>
          </a:p>
        </p:txBody>
      </p:sp>
      <p:sp>
        <p:nvSpPr>
          <p:cNvPr id="28"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Random forest performs best on default settings</a:t>
            </a:r>
            <a:endParaRPr lang="en-US" dirty="0"/>
          </a:p>
        </p:txBody>
      </p:sp>
    </p:spTree>
    <p:extLst>
      <p:ext uri="{BB962C8B-B14F-4D97-AF65-F5344CB8AC3E}">
        <p14:creationId xmlns:p14="http://schemas.microsoft.com/office/powerpoint/2010/main" val="38777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r>
              <a:rPr lang="en-US" dirty="0"/>
              <a:t>Source: https://</a:t>
            </a:r>
            <a:r>
              <a:rPr lang="en-US" dirty="0" err="1"/>
              <a:t>learnvest.global.ssl.fastly.net</a:t>
            </a:r>
            <a:r>
              <a:rPr lang="en-US" dirty="0"/>
              <a:t>/</a:t>
            </a:r>
            <a:r>
              <a:rPr lang="en-US" dirty="0" err="1"/>
              <a:t>wp</a:t>
            </a:r>
            <a:r>
              <a:rPr lang="en-US" dirty="0"/>
              <a:t>-content/uploads/2014/04/</a:t>
            </a:r>
            <a:r>
              <a:rPr lang="en-US" dirty="0" err="1"/>
              <a:t>Roadmap.jpg</a:t>
            </a:r>
            <a:endParaRPr lang="en-US" dirty="0"/>
          </a:p>
        </p:txBody>
      </p:sp>
      <p:sp>
        <p:nvSpPr>
          <p:cNvPr id="2" name="Rectangle 1"/>
          <p:cNvSpPr/>
          <p:nvPr/>
        </p:nvSpPr>
        <p:spPr>
          <a:xfrm>
            <a:off x="371722" y="1700212"/>
            <a:ext cx="1626198" cy="864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understanding</a:t>
            </a:r>
            <a:endParaRPr lang="en-US" dirty="0"/>
          </a:p>
        </p:txBody>
      </p:sp>
      <p:sp>
        <p:nvSpPr>
          <p:cNvPr id="16" name="Rectangle 15"/>
          <p:cNvSpPr/>
          <p:nvPr/>
        </p:nvSpPr>
        <p:spPr>
          <a:xfrm>
            <a:off x="2068359"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Data cleaning</a:t>
            </a:r>
            <a:endParaRPr lang="en-US" dirty="0"/>
          </a:p>
        </p:txBody>
      </p:sp>
      <p:sp>
        <p:nvSpPr>
          <p:cNvPr id="17" name="Rectangle 16"/>
          <p:cNvSpPr/>
          <p:nvPr/>
        </p:nvSpPr>
        <p:spPr>
          <a:xfrm>
            <a:off x="3764996"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Value imputation</a:t>
            </a:r>
            <a:endParaRPr lang="en-US" dirty="0"/>
          </a:p>
        </p:txBody>
      </p:sp>
      <p:sp>
        <p:nvSpPr>
          <p:cNvPr id="18" name="Rectangle 17"/>
          <p:cNvSpPr/>
          <p:nvPr/>
        </p:nvSpPr>
        <p:spPr>
          <a:xfrm>
            <a:off x="5461633" y="1706476"/>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Machine learning approaches</a:t>
            </a:r>
            <a:endParaRPr lang="en-US" dirty="0"/>
          </a:p>
        </p:txBody>
      </p:sp>
      <p:sp>
        <p:nvSpPr>
          <p:cNvPr id="19" name="Rectangle 18"/>
          <p:cNvSpPr/>
          <p:nvPr/>
        </p:nvSpPr>
        <p:spPr>
          <a:xfrm>
            <a:off x="7158270" y="1700212"/>
            <a:ext cx="1626198" cy="864692"/>
          </a:xfrm>
          <a:prstGeom prst="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Results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5585" b="7323"/>
          <a:stretch/>
        </p:blipFill>
        <p:spPr>
          <a:xfrm>
            <a:off x="358775" y="2564904"/>
            <a:ext cx="8426450" cy="3241790"/>
          </a:xfrm>
          <a:prstGeom prst="rect">
            <a:avLst/>
          </a:prstGeom>
        </p:spPr>
      </p:pic>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3508" y="1543182"/>
            <a:ext cx="5018483" cy="4014787"/>
          </a:xfrm>
        </p:spPr>
      </p:pic>
      <p:sp>
        <p:nvSpPr>
          <p:cNvPr id="3" name="Text Placeholder 2"/>
          <p:cNvSpPr>
            <a:spLocks noGrp="1"/>
          </p:cNvSpPr>
          <p:nvPr>
            <p:ph type="body" sz="quarter" idx="16"/>
          </p:nvPr>
        </p:nvSpPr>
        <p:spPr/>
        <p:txBody>
          <a:bodyPr/>
          <a:lstStyle/>
          <a:p>
            <a:r>
              <a:rPr lang="en-US" dirty="0" smtClean="0"/>
              <a:t>done</a:t>
            </a:r>
            <a:endParaRPr lang="en-US" dirty="0"/>
          </a:p>
        </p:txBody>
      </p:sp>
      <p:sp>
        <p:nvSpPr>
          <p:cNvPr id="4" name="Title 3"/>
          <p:cNvSpPr>
            <a:spLocks noGrp="1"/>
          </p:cNvSpPr>
          <p:nvPr>
            <p:ph type="title"/>
          </p:nvPr>
        </p:nvSpPr>
        <p:spPr/>
        <p:txBody>
          <a:bodyPr/>
          <a:lstStyle/>
          <a:p>
            <a:r>
              <a:rPr lang="en-US" dirty="0" smtClean="0"/>
              <a:t>Parameter tuning for </a:t>
            </a:r>
            <a:r>
              <a:rPr lang="en-US" dirty="0" err="1" smtClean="0"/>
              <a:t>rpart</a:t>
            </a:r>
            <a:endParaRPr lang="en-US" dirty="0"/>
          </a:p>
        </p:txBody>
      </p:sp>
      <p:sp>
        <p:nvSpPr>
          <p:cNvPr id="5" name="Content Placeholder 4"/>
          <p:cNvSpPr>
            <a:spLocks noGrp="1"/>
          </p:cNvSpPr>
          <p:nvPr>
            <p:ph sz="quarter" idx="17"/>
          </p:nvPr>
        </p:nvSpPr>
        <p:spPr/>
        <p:txBody>
          <a:bodyPr/>
          <a:lstStyle/>
          <a:p>
            <a:endParaRPr lang="en-US"/>
          </a:p>
        </p:txBody>
      </p:sp>
      <p:sp>
        <p:nvSpPr>
          <p:cNvPr id="7" name="TextBox 6"/>
          <p:cNvSpPr txBox="1"/>
          <p:nvPr/>
        </p:nvSpPr>
        <p:spPr>
          <a:xfrm>
            <a:off x="5040051" y="1951127"/>
            <a:ext cx="3691374" cy="646331"/>
          </a:xfrm>
          <a:prstGeom prst="rect">
            <a:avLst/>
          </a:prstGeom>
          <a:noFill/>
        </p:spPr>
        <p:txBody>
          <a:bodyPr wrap="square" rtlCol="0">
            <a:spAutoFit/>
          </a:bodyPr>
          <a:lstStyle/>
          <a:p>
            <a:pPr marL="285750" indent="-285750">
              <a:buFont typeface="Wingdings" charset="2"/>
              <a:buChar char="§"/>
            </a:pPr>
            <a:r>
              <a:rPr lang="en-US" dirty="0" smtClean="0"/>
              <a:t>Tuning parameter significantly improves AUC for RPART</a:t>
            </a:r>
            <a:endParaRPr lang="en-US" dirty="0"/>
          </a:p>
        </p:txBody>
      </p:sp>
    </p:spTree>
    <p:extLst>
      <p:ext uri="{BB962C8B-B14F-4D97-AF65-F5344CB8AC3E}">
        <p14:creationId xmlns:p14="http://schemas.microsoft.com/office/powerpoint/2010/main" val="182240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4093428"/>
          </a:xfrm>
          <a:prstGeom prst="rect">
            <a:avLst/>
          </a:prstGeom>
          <a:noFill/>
        </p:spPr>
        <p:txBody>
          <a:bodyPr wrap="square" rtlCol="0">
            <a:spAutoFit/>
          </a:bodyPr>
          <a:lstStyle/>
          <a:p>
            <a:pPr marL="285750" indent="-285750">
              <a:buFont typeface="Arial" charset="0"/>
              <a:buChar char="•"/>
            </a:pPr>
            <a:r>
              <a:rPr lang="en-US" sz="1400" dirty="0"/>
              <a:t>Al-Jarrah, Omar Y., et al. "Efficient machine learning for big data: A review." </a:t>
            </a:r>
            <a:r>
              <a:rPr lang="en-US" sz="1400" i="1" dirty="0"/>
              <a:t>Big Data Research</a:t>
            </a:r>
            <a:r>
              <a:rPr lang="en-US" sz="1400" dirty="0"/>
              <a:t> 2.3 (2015): 87-93</a:t>
            </a:r>
            <a:r>
              <a:rPr lang="en-US" sz="1400" dirty="0" smtClean="0"/>
              <a:t>.</a:t>
            </a:r>
          </a:p>
          <a:p>
            <a:pPr marL="285750" indent="-285750">
              <a:buFont typeface="Arial" charset="0"/>
              <a:buChar char="•"/>
            </a:pPr>
            <a:r>
              <a:rPr lang="en-US" sz="1400" dirty="0" err="1"/>
              <a:t>Berral-García</a:t>
            </a:r>
            <a:r>
              <a:rPr lang="en-US" sz="1400" dirty="0"/>
              <a:t>, </a:t>
            </a:r>
            <a:r>
              <a:rPr lang="en-US" sz="1400" dirty="0" err="1"/>
              <a:t>Josep</a:t>
            </a:r>
            <a:r>
              <a:rPr lang="en-US" sz="1400" dirty="0"/>
              <a:t> </a:t>
            </a:r>
            <a:r>
              <a:rPr lang="en-US" sz="1400" dirty="0" err="1"/>
              <a:t>Lluis</a:t>
            </a:r>
            <a:r>
              <a:rPr lang="en-US" sz="1400" dirty="0"/>
              <a:t>. "A quick view on current techniques and machine learning algorithms for big data analytics." </a:t>
            </a:r>
            <a:r>
              <a:rPr lang="en-US" sz="1400" i="1" dirty="0"/>
              <a:t>Transparent Optical Networks (ICTON), 2016 18th International Conference on</a:t>
            </a:r>
            <a:r>
              <a:rPr lang="en-US" sz="1400" dirty="0"/>
              <a:t>. IEEE, 2016</a:t>
            </a:r>
            <a:r>
              <a:rPr lang="en-US" sz="1400" dirty="0" smtClean="0"/>
              <a:t>.</a:t>
            </a:r>
          </a:p>
          <a:p>
            <a:pPr marL="285750" indent="-285750">
              <a:buFont typeface="Arial" charset="0"/>
              <a:buChar char="•"/>
            </a:pPr>
            <a:r>
              <a:rPr lang="en-US" sz="1400" dirty="0"/>
              <a:t>Gupta, </a:t>
            </a:r>
            <a:r>
              <a:rPr lang="en-US" sz="1400" dirty="0" err="1"/>
              <a:t>Preeti</a:t>
            </a:r>
            <a:r>
              <a:rPr lang="en-US" sz="1400" dirty="0"/>
              <a:t>, </a:t>
            </a:r>
            <a:r>
              <a:rPr lang="en-US" sz="1400" dirty="0" err="1"/>
              <a:t>Arun</a:t>
            </a:r>
            <a:r>
              <a:rPr lang="en-US" sz="1400" dirty="0"/>
              <a:t> Sharma, and </a:t>
            </a:r>
            <a:r>
              <a:rPr lang="en-US" sz="1400" dirty="0" err="1"/>
              <a:t>Rajni</a:t>
            </a:r>
            <a:r>
              <a:rPr lang="en-US" sz="1400" dirty="0"/>
              <a:t> Jindal. "Scalable machine‐learning algorithms for big data analytics: a comprehensive review." </a:t>
            </a:r>
            <a:r>
              <a:rPr lang="en-US" sz="1400" i="1" dirty="0"/>
              <a:t>Wiley Interdisciplinary Reviews: Data Mining and Knowledge Discovery</a:t>
            </a:r>
            <a:r>
              <a:rPr lang="en-US" sz="1400" dirty="0"/>
              <a:t> 6.6 (2016): 194-214</a:t>
            </a:r>
            <a:r>
              <a:rPr lang="en-US" sz="1400" dirty="0" smtClean="0"/>
              <a:t>.</a:t>
            </a:r>
          </a:p>
          <a:p>
            <a:pPr marL="285750" indent="-285750">
              <a:buFont typeface="Arial" charset="0"/>
              <a:buChar char="•"/>
            </a:pPr>
            <a:r>
              <a:rPr lang="en-US" sz="1400" dirty="0" err="1"/>
              <a:t>Qiu</a:t>
            </a:r>
            <a:r>
              <a:rPr lang="en-US" sz="1400" dirty="0"/>
              <a:t>, </a:t>
            </a:r>
            <a:r>
              <a:rPr lang="en-US" sz="1400" dirty="0" err="1"/>
              <a:t>Junfei</a:t>
            </a:r>
            <a:r>
              <a:rPr lang="en-US" sz="1400" dirty="0"/>
              <a:t>, et al. "A survey of machine learning for big data processing." </a:t>
            </a:r>
            <a:r>
              <a:rPr lang="en-US" sz="1400" i="1" dirty="0"/>
              <a:t>EURASIP Journal on Advances in Signal Processing</a:t>
            </a:r>
            <a:r>
              <a:rPr lang="en-US" sz="1400" dirty="0"/>
              <a:t> 2016.1 (2016): 1-16</a:t>
            </a:r>
            <a:r>
              <a:rPr lang="en-US" sz="1400" dirty="0" smtClean="0"/>
              <a:t>.</a:t>
            </a:r>
          </a:p>
          <a:p>
            <a:pPr marL="285750" indent="-285750">
              <a:buFont typeface="Arial" charset="0"/>
              <a:buChar char="•"/>
            </a:pPr>
            <a:r>
              <a:rPr lang="en-US" sz="1400" dirty="0"/>
              <a:t>Richter, Aaron N., et al. "A Multi-Dimensional Comparison of Toolkits for Machine Learning with Big Data." </a:t>
            </a:r>
            <a:r>
              <a:rPr lang="en-US" sz="1400" i="1" dirty="0"/>
              <a:t>Information Reuse and Integration (IRI), 2015 IEEE International Conference on</a:t>
            </a:r>
            <a:r>
              <a:rPr lang="en-US" sz="1400" dirty="0"/>
              <a:t>. IEEE, 2015</a:t>
            </a:r>
            <a:r>
              <a:rPr lang="en-US" sz="1400" dirty="0" smtClean="0"/>
              <a:t>.</a:t>
            </a:r>
          </a:p>
          <a:p>
            <a:pPr marL="285750" indent="-285750">
              <a:buFont typeface="Arial" charset="0"/>
              <a:buChar char="•"/>
            </a:pPr>
            <a:r>
              <a:rPr lang="en-US" sz="1400" dirty="0"/>
              <a:t>Sharma, Seema, et al. "Machine learning techniques for data mining: A survey." </a:t>
            </a:r>
            <a:r>
              <a:rPr lang="en-US" sz="1400" i="1" dirty="0"/>
              <a:t>Computational Intelligence and Computing Research (ICCIC), 2013 IEEE International Conference on</a:t>
            </a:r>
            <a:r>
              <a:rPr lang="en-US" sz="1400" dirty="0"/>
              <a:t>. IEEE, 2013</a:t>
            </a:r>
            <a:r>
              <a:rPr lang="en-US" sz="1400" dirty="0" smtClean="0"/>
              <a:t>.</a:t>
            </a:r>
          </a:p>
          <a:p>
            <a:pPr marL="285750" indent="-285750">
              <a:buFont typeface="Arial" charset="0"/>
              <a:buChar char="•"/>
            </a:pPr>
            <a:r>
              <a:rPr lang="en-US" sz="1400" dirty="0" smtClean="0"/>
              <a:t>Li</a:t>
            </a:r>
            <a:r>
              <a:rPr lang="en-US" sz="1400" dirty="0"/>
              <a:t>, Ping. "Robust </a:t>
            </a:r>
            <a:r>
              <a:rPr lang="en-US" sz="1400" dirty="0" err="1"/>
              <a:t>logitboost</a:t>
            </a:r>
            <a:r>
              <a:rPr lang="en-US" sz="1400" dirty="0"/>
              <a:t> and adaptive base class (</a:t>
            </a:r>
            <a:r>
              <a:rPr lang="en-US" sz="1400" dirty="0" err="1"/>
              <a:t>abc</a:t>
            </a:r>
            <a:r>
              <a:rPr lang="en-US" sz="1400" dirty="0"/>
              <a:t>) </a:t>
            </a:r>
            <a:r>
              <a:rPr lang="en-US" sz="1400" dirty="0" err="1"/>
              <a:t>logitboost</a:t>
            </a:r>
            <a:r>
              <a:rPr lang="en-US" sz="1400" dirty="0"/>
              <a:t>." </a:t>
            </a:r>
            <a:r>
              <a:rPr lang="en-US" sz="1400" i="1" dirty="0" err="1"/>
              <a:t>arXiv</a:t>
            </a:r>
            <a:r>
              <a:rPr lang="en-US" sz="1400" i="1" dirty="0"/>
              <a:t> preprint arXiv:1203.3491</a:t>
            </a:r>
            <a:r>
              <a:rPr lang="en-US" sz="1400" dirty="0"/>
              <a:t> (2012).</a:t>
            </a:r>
            <a:endParaRPr lang="en-US" sz="1400" dirty="0"/>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1533"/>
            <a:ext cx="4257827" cy="4257827"/>
          </a:xfrm>
          <a:prstGeom prst="rect">
            <a:avLst/>
          </a:prstGeom>
        </p:spPr>
      </p:pic>
      <p:pic>
        <p:nvPicPr>
          <p:cNvPr id="7" name="Content Placeholder 6"/>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3995936" y="1806320"/>
            <a:ext cx="4822419" cy="3857938"/>
          </a:xfrm>
        </p:spPr>
      </p:pic>
    </p:spTree>
    <p:extLst>
      <p:ext uri="{BB962C8B-B14F-4D97-AF65-F5344CB8AC3E}">
        <p14:creationId xmlns:p14="http://schemas.microsoft.com/office/powerpoint/2010/main" val="1473642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cstate="print">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endParaRPr lang="en-US"/>
          </a:p>
        </p:txBody>
      </p:sp>
      <p:sp>
        <p:nvSpPr>
          <p:cNvPr id="47" name="Title 3"/>
          <p:cNvSpPr>
            <a:spLocks noGrp="1"/>
          </p:cNvSpPr>
          <p:nvPr>
            <p:ph type="title"/>
          </p:nvPr>
        </p:nvSpPr>
        <p:spPr>
          <a:xfrm>
            <a:off x="371722" y="224644"/>
            <a:ext cx="6504533" cy="481336"/>
          </a:xfrm>
        </p:spPr>
        <p:txBody>
          <a:bodyPr/>
          <a:lstStyle/>
          <a:p>
            <a:r>
              <a:rPr lang="en-US" dirty="0" smtClean="0"/>
              <a:t>The available train dataset is huge; and the test set is just as big</a:t>
            </a:r>
            <a:endParaRPr lang="en-US" dirty="0"/>
          </a:p>
        </p:txBody>
      </p:sp>
      <p:cxnSp>
        <p:nvCxnSpPr>
          <p:cNvPr id="4" name="Gerade Verbindung mit Pfeil 3"/>
          <p:cNvCxnSpPr/>
          <p:nvPr/>
        </p:nvCxnSpPr>
        <p:spPr>
          <a:xfrm flipH="1">
            <a:off x="1115615" y="1808820"/>
            <a:ext cx="0" cy="3456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flipV="1">
            <a:off x="1110173" y="1808820"/>
            <a:ext cx="5910099" cy="5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1110172" y="1412776"/>
            <a:ext cx="5910099" cy="369332"/>
          </a:xfrm>
          <a:prstGeom prst="rect">
            <a:avLst/>
          </a:prstGeom>
          <a:noFill/>
        </p:spPr>
        <p:txBody>
          <a:bodyPr wrap="square" rtlCol="0">
            <a:spAutoFit/>
          </a:bodyPr>
          <a:lstStyle/>
          <a:p>
            <a:pPr algn="ctr"/>
            <a:r>
              <a:rPr lang="de-DE" dirty="0" smtClean="0"/>
              <a:t>1,932 </a:t>
            </a:r>
            <a:r>
              <a:rPr lang="de-DE" dirty="0" err="1" smtClean="0"/>
              <a:t>features</a:t>
            </a:r>
            <a:r>
              <a:rPr lang="de-DE" dirty="0" smtClean="0"/>
              <a:t> (</a:t>
            </a:r>
            <a:r>
              <a:rPr lang="de-DE" dirty="0" err="1" smtClean="0"/>
              <a:t>completely</a:t>
            </a:r>
            <a:r>
              <a:rPr lang="de-DE" dirty="0" smtClean="0"/>
              <a:t> </a:t>
            </a:r>
            <a:r>
              <a:rPr lang="de-DE" dirty="0" err="1" smtClean="0"/>
              <a:t>anonymized</a:t>
            </a:r>
            <a:r>
              <a:rPr lang="de-DE" dirty="0" smtClean="0"/>
              <a:t>)</a:t>
            </a:r>
            <a:endParaRPr lang="en-US" dirty="0"/>
          </a:p>
        </p:txBody>
      </p:sp>
      <p:sp>
        <p:nvSpPr>
          <p:cNvPr id="41" name="Textfeld 40"/>
          <p:cNvSpPr txBox="1"/>
          <p:nvPr/>
        </p:nvSpPr>
        <p:spPr>
          <a:xfrm rot="16200000">
            <a:off x="-833247" y="3352347"/>
            <a:ext cx="3456386" cy="369332"/>
          </a:xfrm>
          <a:prstGeom prst="rect">
            <a:avLst/>
          </a:prstGeom>
          <a:noFill/>
        </p:spPr>
        <p:txBody>
          <a:bodyPr wrap="square" rtlCol="0">
            <a:spAutoFit/>
          </a:bodyPr>
          <a:lstStyle/>
          <a:p>
            <a:pPr algn="ctr"/>
            <a:r>
              <a:rPr lang="de-DE" dirty="0" smtClean="0"/>
              <a:t>145,231 </a:t>
            </a:r>
            <a:r>
              <a:rPr lang="de-DE" dirty="0" err="1" smtClean="0"/>
              <a:t>obeservations</a:t>
            </a:r>
            <a:endParaRPr lang="en-US" dirty="0"/>
          </a:p>
        </p:txBody>
      </p:sp>
      <p:sp>
        <p:nvSpPr>
          <p:cNvPr id="18" name="Ellipse 17"/>
          <p:cNvSpPr/>
          <p:nvPr/>
        </p:nvSpPr>
        <p:spPr>
          <a:xfrm rot="5400000">
            <a:off x="6247453" y="3088229"/>
            <a:ext cx="327383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Binary </a:t>
            </a:r>
            <a:r>
              <a:rPr lang="de-DE" dirty="0" err="1" smtClean="0"/>
              <a:t>target</a:t>
            </a:r>
            <a:endParaRPr lang="en-US" dirty="0"/>
          </a:p>
        </p:txBody>
      </p:sp>
      <p:sp>
        <p:nvSpPr>
          <p:cNvPr id="43" name="Ellipse 42"/>
          <p:cNvSpPr/>
          <p:nvPr/>
        </p:nvSpPr>
        <p:spPr>
          <a:xfrm>
            <a:off x="1551465" y="2312876"/>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Numerics</a:t>
            </a:r>
            <a:endParaRPr lang="en-US" dirty="0"/>
          </a:p>
        </p:txBody>
      </p:sp>
      <p:sp>
        <p:nvSpPr>
          <p:cNvPr id="46" name="Ellipse 45"/>
          <p:cNvSpPr/>
          <p:nvPr/>
        </p:nvSpPr>
        <p:spPr>
          <a:xfrm>
            <a:off x="2327452" y="3348388"/>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Factors</a:t>
            </a:r>
            <a:endParaRPr lang="en-US" dirty="0"/>
          </a:p>
        </p:txBody>
      </p:sp>
      <p:sp>
        <p:nvSpPr>
          <p:cNvPr id="48" name="Ellipse 47"/>
          <p:cNvSpPr/>
          <p:nvPr/>
        </p:nvSpPr>
        <p:spPr>
          <a:xfrm>
            <a:off x="3779912" y="2592214"/>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Strings</a:t>
            </a:r>
            <a:endParaRPr lang="en-US" dirty="0"/>
          </a:p>
        </p:txBody>
      </p:sp>
      <p:sp>
        <p:nvSpPr>
          <p:cNvPr id="50" name="Ellipse 49"/>
          <p:cNvSpPr/>
          <p:nvPr/>
        </p:nvSpPr>
        <p:spPr>
          <a:xfrm>
            <a:off x="3455876" y="4278869"/>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Dates</a:t>
            </a:r>
            <a:endParaRPr lang="en-US" dirty="0"/>
          </a:p>
        </p:txBody>
      </p:sp>
      <p:sp>
        <p:nvSpPr>
          <p:cNvPr id="52" name="Ellipse 51"/>
          <p:cNvSpPr/>
          <p:nvPr/>
        </p:nvSpPr>
        <p:spPr>
          <a:xfrm>
            <a:off x="4959485" y="3500918"/>
            <a:ext cx="1904411"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NAs</a:t>
            </a:r>
            <a:endParaRPr lang="en-US" dirty="0"/>
          </a:p>
        </p:txBody>
      </p:sp>
      <p:sp>
        <p:nvSpPr>
          <p:cNvPr id="53"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uppieren 6"/>
          <p:cNvGrpSpPr/>
          <p:nvPr/>
        </p:nvGrpSpPr>
        <p:grpSpPr>
          <a:xfrm>
            <a:off x="359532" y="5301208"/>
            <a:ext cx="495093" cy="495148"/>
            <a:chOff x="4791456" y="4160520"/>
            <a:chExt cx="658368" cy="658441"/>
          </a:xfrm>
        </p:grpSpPr>
        <p:sp>
          <p:nvSpPr>
            <p:cNvPr id="5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57" name="TextBox 14"/>
          <p:cNvSpPr txBox="1"/>
          <p:nvPr/>
        </p:nvSpPr>
        <p:spPr>
          <a:xfrm>
            <a:off x="935596" y="5292000"/>
            <a:ext cx="7849628" cy="523220"/>
          </a:xfrm>
          <a:prstGeom prst="rect">
            <a:avLst/>
          </a:prstGeom>
          <a:noFill/>
        </p:spPr>
        <p:txBody>
          <a:bodyPr wrap="square" rtlCol="0">
            <a:spAutoFit/>
          </a:bodyPr>
          <a:lstStyle/>
          <a:p>
            <a:r>
              <a:rPr lang="de-DE" sz="1400" dirty="0" smtClean="0"/>
              <a:t>The immense </a:t>
            </a:r>
            <a:r>
              <a:rPr lang="de-DE" sz="1400" dirty="0" err="1" smtClean="0"/>
              <a:t>size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dataset</a:t>
            </a:r>
            <a:r>
              <a:rPr lang="de-DE" sz="1400" dirty="0" smtClean="0"/>
              <a:t> </a:t>
            </a:r>
            <a:r>
              <a:rPr lang="de-DE" sz="1400" dirty="0" err="1" smtClean="0"/>
              <a:t>and</a:t>
            </a:r>
            <a:r>
              <a:rPr lang="de-DE" sz="1400" dirty="0" smtClean="0"/>
              <a:t> </a:t>
            </a:r>
            <a:r>
              <a:rPr lang="de-DE" sz="1400" dirty="0" err="1" smtClean="0"/>
              <a:t>the</a:t>
            </a:r>
            <a:r>
              <a:rPr lang="de-DE" sz="1400" dirty="0" smtClean="0"/>
              <a:t> </a:t>
            </a:r>
            <a:r>
              <a:rPr lang="de-DE" sz="1400" dirty="0" err="1" smtClean="0"/>
              <a:t>variety</a:t>
            </a:r>
            <a:r>
              <a:rPr lang="de-DE" sz="1400" dirty="0" smtClean="0"/>
              <a:t> </a:t>
            </a:r>
            <a:r>
              <a:rPr lang="de-DE" sz="1400" dirty="0" err="1" smtClean="0"/>
              <a:t>of</a:t>
            </a:r>
            <a:r>
              <a:rPr lang="de-DE" sz="1400" dirty="0" smtClean="0"/>
              <a:t> </a:t>
            </a:r>
            <a:r>
              <a:rPr lang="de-DE" sz="1400" dirty="0" err="1" smtClean="0"/>
              <a:t>anonymized</a:t>
            </a:r>
            <a:r>
              <a:rPr lang="de-DE" sz="1400" dirty="0" smtClean="0"/>
              <a:t> </a:t>
            </a:r>
            <a:r>
              <a:rPr lang="de-DE" sz="1400" dirty="0" err="1" smtClean="0"/>
              <a:t>features</a:t>
            </a:r>
            <a:r>
              <a:rPr lang="de-DE" sz="1400" dirty="0" smtClean="0"/>
              <a:t> </a:t>
            </a:r>
            <a:r>
              <a:rPr lang="de-DE" sz="1400" dirty="0" err="1" smtClean="0"/>
              <a:t>makes</a:t>
            </a:r>
            <a:r>
              <a:rPr lang="de-DE" sz="1400" dirty="0" smtClean="0"/>
              <a:t> qualitative </a:t>
            </a:r>
            <a:r>
              <a:rPr lang="de-DE" sz="1400" dirty="0" err="1" smtClean="0"/>
              <a:t>analysis</a:t>
            </a:r>
            <a:r>
              <a:rPr lang="de-DE" sz="1400" dirty="0" smtClean="0"/>
              <a:t> </a:t>
            </a:r>
            <a:r>
              <a:rPr lang="de-DE" sz="1400" dirty="0" err="1" smtClean="0"/>
              <a:t>impossible</a:t>
            </a:r>
            <a:r>
              <a:rPr lang="de-DE" sz="1400" dirty="0" smtClean="0"/>
              <a:t>. </a:t>
            </a:r>
            <a:endParaRPr lang="en-US" sz="1400" dirty="0"/>
          </a:p>
        </p:txBody>
      </p:sp>
    </p:spTree>
    <p:extLst>
      <p:ext uri="{BB962C8B-B14F-4D97-AF65-F5344CB8AC3E}">
        <p14:creationId xmlns:p14="http://schemas.microsoft.com/office/powerpoint/2010/main" val="1856427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2" name="Rectangle 11"/>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a:t>
            </a:r>
            <a:r>
              <a:rPr lang="en-US" dirty="0" err="1" smtClean="0"/>
              <a:t>categoricals</a:t>
            </a:r>
            <a:r>
              <a:rPr lang="en-US" dirty="0" smtClean="0"/>
              <a:t> update</a:t>
            </a:r>
            <a:endParaRPr lang="en-US" dirty="0"/>
          </a:p>
        </p:txBody>
      </p:sp>
      <p:graphicFrame>
        <p:nvGraphicFramePr>
          <p:cNvPr id="5" name="Content Placeholder 4"/>
          <p:cNvGraphicFramePr>
            <a:graphicFrameLocks noGrp="1"/>
          </p:cNvGraphicFramePr>
          <p:nvPr>
            <p:ph sz="quarter" idx="17"/>
            <p:extLst>
              <p:ext uri="{D42A27DB-BD31-4B8C-83A1-F6EECF244321}">
                <p14:modId xmlns:p14="http://schemas.microsoft.com/office/powerpoint/2010/main" val="1757786580"/>
              </p:ext>
            </p:extLst>
          </p:nvPr>
        </p:nvGraphicFramePr>
        <p:xfrm>
          <a:off x="647564" y="2008585"/>
          <a:ext cx="7704856" cy="36222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00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US states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w.r.t population</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a:t>
            </a:r>
            <a:r>
              <a:rPr lang="de-DE" dirty="0" err="1" smtClean="0"/>
              <a:t>among</a:t>
            </a:r>
            <a:r>
              <a:rPr lang="de-DE" dirty="0" smtClean="0"/>
              <a:t> </a:t>
            </a:r>
            <a:r>
              <a:rPr lang="de-DE" dirty="0" err="1" smtClean="0"/>
              <a:t>us</a:t>
            </a:r>
            <a:r>
              <a:rPr lang="de-DE" dirty="0" smtClean="0"/>
              <a:t> </a:t>
            </a:r>
            <a:r>
              <a:rPr lang="de-DE" dirty="0" err="1" smtClean="0"/>
              <a:t>states</a:t>
            </a:r>
            <a:endParaRPr lang="en-US" dirty="0"/>
          </a:p>
        </p:txBody>
      </p:sp>
      <p:sp>
        <p:nvSpPr>
          <p:cNvPr id="6" name="Inhaltsplatzhalter 5"/>
          <p:cNvSpPr>
            <a:spLocks noGrp="1"/>
          </p:cNvSpPr>
          <p:nvPr>
            <p:ph sz="quarter" idx="17"/>
          </p:nvPr>
        </p:nvSpPr>
        <p:spPr/>
        <p:txBody>
          <a:bodyPr/>
          <a:lstStyle/>
          <a:p>
            <a:endParaRPr lang="en-US"/>
          </a:p>
        </p:txBody>
      </p:sp>
      <p:pic>
        <p:nvPicPr>
          <p:cNvPr id="7" name="Grafik 6"/>
          <p:cNvPicPr>
            <a:picLocks noChangeAspect="1"/>
          </p:cNvPicPr>
          <p:nvPr/>
        </p:nvPicPr>
        <p:blipFill rotWithShape="1">
          <a:blip r:embed="rId2"/>
          <a:srcRect l="2718" t="30541" r="936" b="27437"/>
          <a:stretch/>
        </p:blipFill>
        <p:spPr>
          <a:xfrm>
            <a:off x="449163" y="1844824"/>
            <a:ext cx="3708412" cy="1620180"/>
          </a:xfrm>
          <a:prstGeom prst="rect">
            <a:avLst/>
          </a:prstGeom>
        </p:spPr>
      </p:pic>
      <p:pic>
        <p:nvPicPr>
          <p:cNvPr id="17" name="Grafik 16"/>
          <p:cNvPicPr>
            <a:picLocks noChangeAspect="1"/>
          </p:cNvPicPr>
          <p:nvPr/>
        </p:nvPicPr>
        <p:blipFill rotWithShape="1">
          <a:blip r:embed="rId3"/>
          <a:srcRect l="3509" t="31395" r="1754" b="28151"/>
          <a:stretch/>
        </p:blipFill>
        <p:spPr>
          <a:xfrm>
            <a:off x="4896036" y="1865159"/>
            <a:ext cx="3708412" cy="1579509"/>
          </a:xfrm>
          <a:prstGeom prst="rect">
            <a:avLst/>
          </a:prstGeom>
        </p:spPr>
      </p:pic>
      <p:pic>
        <p:nvPicPr>
          <p:cNvPr id="18" name="Grafik 17"/>
          <p:cNvPicPr>
            <a:picLocks noChangeAspect="1"/>
          </p:cNvPicPr>
          <p:nvPr/>
        </p:nvPicPr>
        <p:blipFill rotWithShape="1">
          <a:blip r:embed="rId4"/>
          <a:srcRect l="3256" t="30229" r="1278" b="26709"/>
          <a:stretch/>
        </p:blipFill>
        <p:spPr>
          <a:xfrm>
            <a:off x="466810" y="4208738"/>
            <a:ext cx="3493122" cy="1582354"/>
          </a:xfrm>
          <a:prstGeom prst="rect">
            <a:avLst/>
          </a:prstGeom>
        </p:spPr>
      </p:pic>
      <p:grpSp>
        <p:nvGrpSpPr>
          <p:cNvPr id="19" name="Group 7"/>
          <p:cNvGrpSpPr/>
          <p:nvPr/>
        </p:nvGrpSpPr>
        <p:grpSpPr>
          <a:xfrm>
            <a:off x="358775" y="3707579"/>
            <a:ext cx="3889189" cy="307777"/>
            <a:chOff x="358775" y="1609055"/>
            <a:chExt cx="3889189" cy="307777"/>
          </a:xfrm>
        </p:grpSpPr>
        <p:cxnSp>
          <p:nvCxnSpPr>
            <p:cNvPr id="20"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a:t>
              </a:r>
              <a:endParaRPr lang="en-US" sz="1400" b="1" dirty="0"/>
            </a:p>
          </p:txBody>
        </p:sp>
      </p:grpSp>
    </p:spTree>
    <p:extLst>
      <p:ext uri="{BB962C8B-B14F-4D97-AF65-F5344CB8AC3E}">
        <p14:creationId xmlns:p14="http://schemas.microsoft.com/office/powerpoint/2010/main" val="1487461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months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months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a:t>
            </a:r>
            <a:r>
              <a:rPr lang="de-DE" dirty="0" err="1" smtClean="0"/>
              <a:t>For</a:t>
            </a:r>
            <a:r>
              <a:rPr lang="de-DE" dirty="0" smtClean="0"/>
              <a:t> different </a:t>
            </a:r>
            <a:r>
              <a:rPr lang="de-DE" dirty="0" err="1" smtClean="0"/>
              <a:t>months</a:t>
            </a:r>
            <a:endParaRPr lang="en-US"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000" y="1728000"/>
            <a:ext cx="2520000" cy="2520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00" y="3528000"/>
            <a:ext cx="2520000" cy="2520000"/>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000" y="1728000"/>
            <a:ext cx="2520000" cy="2520000"/>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000" y="3528000"/>
            <a:ext cx="2520000" cy="2520000"/>
          </a:xfrm>
          <a:prstGeom prst="rect">
            <a:avLst/>
          </a:prstGeom>
        </p:spPr>
      </p:pic>
    </p:spTree>
    <p:extLst>
      <p:ext uri="{BB962C8B-B14F-4D97-AF65-F5344CB8AC3E}">
        <p14:creationId xmlns:p14="http://schemas.microsoft.com/office/powerpoint/2010/main" val="406288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Occurrences of days (2/16 features)</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Target response rate of days</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de-DE" dirty="0" smtClean="0"/>
              <a:t>Numbers </a:t>
            </a:r>
            <a:r>
              <a:rPr lang="de-DE" dirty="0" err="1" smtClean="0"/>
              <a:t>vary</a:t>
            </a:r>
            <a:r>
              <a:rPr lang="de-DE" dirty="0" smtClean="0"/>
              <a:t> </a:t>
            </a:r>
            <a:r>
              <a:rPr lang="de-DE" dirty="0" err="1" smtClean="0"/>
              <a:t>drastically</a:t>
            </a:r>
            <a:r>
              <a:rPr lang="de-DE" dirty="0" smtClean="0"/>
              <a:t> FOR different Days</a:t>
            </a:r>
            <a:endParaRPr lang="en-US" dirty="0"/>
          </a:p>
        </p:txBody>
      </p:sp>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000" y="1728000"/>
            <a:ext cx="2520000" cy="2520000"/>
          </a:xfrm>
          <a:prstGeom prst="rect">
            <a:avLst/>
          </a:prstGeom>
        </p:spPr>
      </p:pic>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000" y="3528000"/>
            <a:ext cx="2520000" cy="2520000"/>
          </a:xfrm>
          <a:prstGeom prst="rect">
            <a:avLst/>
          </a:prstGeom>
        </p:spPr>
      </p:pic>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000" y="1728000"/>
            <a:ext cx="2520000" cy="2520000"/>
          </a:xfrm>
          <a:prstGeom prst="rect">
            <a:avLst/>
          </a:prstGeom>
        </p:spPr>
      </p:pic>
      <p:pic>
        <p:nvPicPr>
          <p:cNvPr id="22" name="Grafik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000" y="3528000"/>
            <a:ext cx="2520000" cy="2520000"/>
          </a:xfrm>
          <a:prstGeom prst="rect">
            <a:avLst/>
          </a:prstGeom>
        </p:spPr>
      </p:pic>
    </p:spTree>
    <p:extLst>
      <p:ext uri="{BB962C8B-B14F-4D97-AF65-F5344CB8AC3E}">
        <p14:creationId xmlns:p14="http://schemas.microsoft.com/office/powerpoint/2010/main" val="781810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2908</TotalTime>
  <Words>1799</Words>
  <Application>Microsoft Macintosh PowerPoint</Application>
  <PresentationFormat>On-screen Show (4:3)</PresentationFormat>
  <Paragraphs>362</Paragraphs>
  <Slides>44</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1" baseType="lpstr">
      <vt:lpstr>Calibri</vt:lpstr>
      <vt:lpstr>Cambria Math</vt:lpstr>
      <vt:lpstr>Trebuchet MS</vt:lpstr>
      <vt:lpstr>Wingdings</vt:lpstr>
      <vt:lpstr>Arial</vt:lpstr>
      <vt:lpstr>ERCIS Presentation Template</vt:lpstr>
      <vt:lpstr>think-cell Folie</vt:lpstr>
      <vt:lpstr>Feature extraction for audio</vt:lpstr>
      <vt:lpstr>We use an (adjusted) version of the crisp-DM framework for data mining</vt:lpstr>
      <vt:lpstr>We use an (adjusted) version of the crisp-DM framework for data mining</vt:lpstr>
      <vt:lpstr>Agenda</vt:lpstr>
      <vt:lpstr>The available train dataset is huge; and the test set is just as big</vt:lpstr>
      <vt:lpstr>Different attribute types must be handled seperately</vt:lpstr>
      <vt:lpstr>Numbers vary drastically among us states</vt:lpstr>
      <vt:lpstr>Numbers vary drastically For different months</vt:lpstr>
      <vt:lpstr>Numbers vary drastically FOR different Days</vt:lpstr>
      <vt:lpstr>Numbers vary drastically FOR different Years</vt:lpstr>
      <vt:lpstr>Agenda</vt:lpstr>
      <vt:lpstr>PowerPoint Presentation</vt:lpstr>
      <vt:lpstr>Numerical/categ. values hard to differentiate via “elbow-criterion”</vt:lpstr>
      <vt:lpstr>Elbow criterion applied to variances of unique values more insightful?</vt:lpstr>
      <vt:lpstr>Reapplying this to the number of unique values reveals drastic elbow</vt:lpstr>
      <vt:lpstr>Number of unique values for strings differs greatly</vt:lpstr>
      <vt:lpstr>No city really stands out in terms of total occurrences</vt:lpstr>
      <vt:lpstr>No Job description really stands out in terms of total occurrences</vt:lpstr>
      <vt:lpstr>Attributes are fairly uncorrelated according to pearson coef.</vt:lpstr>
      <vt:lpstr>Spearman reveals higher correlation according to rank of att. values</vt:lpstr>
      <vt:lpstr>PCA reveals steep curve; however, no distinct elbow can be identified</vt:lpstr>
      <vt:lpstr>Agenda</vt:lpstr>
      <vt:lpstr>Number of Nas varies a lot per attribute and observation</vt:lpstr>
      <vt:lpstr>Completeness of observation highly impacts target variable</vt:lpstr>
      <vt:lpstr>MICE imputation fastest but does not run on the dataset</vt:lpstr>
      <vt:lpstr>MICE imputation fastest but does not run on the dataset</vt:lpstr>
      <vt:lpstr>MICE imputation fastest but does not run on the dataset</vt:lpstr>
      <vt:lpstr>MICE imputation fastest but does not run on the dataset</vt:lpstr>
      <vt:lpstr>variables should show correlation and not equal missingness patterns</vt:lpstr>
      <vt:lpstr>MICE imputation fastest but does not run on the dataset</vt:lpstr>
      <vt:lpstr>Agenda</vt:lpstr>
      <vt:lpstr>Publications on big data in the last five years</vt:lpstr>
      <vt:lpstr>Used machine learning techniques</vt:lpstr>
      <vt:lpstr>On Decision trees</vt:lpstr>
      <vt:lpstr>PowerPoint Presentation</vt:lpstr>
      <vt:lpstr>eXtreme gradient Boosting (xgboost)</vt:lpstr>
      <vt:lpstr>Agenda</vt:lpstr>
      <vt:lpstr>PowerPoint Presentation</vt:lpstr>
      <vt:lpstr>PowerPoint Presentation</vt:lpstr>
      <vt:lpstr>Parameter tuning for rpart</vt:lpstr>
      <vt:lpstr>PowerPoint Presentation</vt:lpstr>
      <vt:lpstr>References</vt:lpstr>
      <vt:lpstr>PowerPoint Presentation</vt:lpstr>
      <vt:lpstr>Some practical application fields</vt:lpstr>
    </vt:vector>
  </TitlesOfParts>
  <Manager>armin.stein@ercis.uni-muenster.de</Manager>
  <Company>WI WWU</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Marcus Cramer</cp:lastModifiedBy>
  <cp:revision>1323</cp:revision>
  <cp:lastPrinted>2012-03-27T13:30:40Z</cp:lastPrinted>
  <dcterms:created xsi:type="dcterms:W3CDTF">2014-04-02T10:21:58Z</dcterms:created>
  <dcterms:modified xsi:type="dcterms:W3CDTF">2017-01-08T16:10:41Z</dcterms:modified>
</cp:coreProperties>
</file>